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32"/>
  </p:notesMasterIdLst>
  <p:sldIdLst>
    <p:sldId id="256" r:id="rId5"/>
    <p:sldId id="257" r:id="rId6"/>
    <p:sldId id="259" r:id="rId7"/>
    <p:sldId id="266" r:id="rId8"/>
    <p:sldId id="278" r:id="rId9"/>
    <p:sldId id="271" r:id="rId10"/>
    <p:sldId id="261" r:id="rId11"/>
    <p:sldId id="272" r:id="rId12"/>
    <p:sldId id="273" r:id="rId13"/>
    <p:sldId id="274" r:id="rId14"/>
    <p:sldId id="275" r:id="rId15"/>
    <p:sldId id="276" r:id="rId16"/>
    <p:sldId id="277" r:id="rId17"/>
    <p:sldId id="280" r:id="rId18"/>
    <p:sldId id="281" r:id="rId19"/>
    <p:sldId id="282" r:id="rId20"/>
    <p:sldId id="283" r:id="rId21"/>
    <p:sldId id="285" r:id="rId22"/>
    <p:sldId id="289" r:id="rId23"/>
    <p:sldId id="284" r:id="rId24"/>
    <p:sldId id="286" r:id="rId25"/>
    <p:sldId id="287" r:id="rId26"/>
    <p:sldId id="288" r:id="rId27"/>
    <p:sldId id="290" r:id="rId28"/>
    <p:sldId id="291" r:id="rId29"/>
    <p:sldId id="260" r:id="rId30"/>
    <p:sldId id="26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initials="R" lastIdx="1" clrIdx="0">
    <p:extLst>
      <p:ext uri="{19B8F6BF-5375-455C-9EA6-DF929625EA0E}">
        <p15:presenceInfo xmlns:p15="http://schemas.microsoft.com/office/powerpoint/2012/main" userId="6330ca98eecc23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2" autoAdjust="0"/>
    <p:restoredTop sz="94598" autoAdjust="0"/>
  </p:normalViewPr>
  <p:slideViewPr>
    <p:cSldViewPr snapToGrid="0" showGuides="1">
      <p:cViewPr varScale="1">
        <p:scale>
          <a:sx n="85" d="100"/>
          <a:sy n="85" d="100"/>
        </p:scale>
        <p:origin x="590"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08T18:05:41.827"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dirty="0"/>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dirty="0"/>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dirty="0"/>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dirty="0"/>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0.xml"/><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641335"/>
            <a:ext cx="10993549" cy="586830"/>
          </a:xfrm>
        </p:spPr>
        <p:txBody>
          <a:bodyPr/>
          <a:lstStyle/>
          <a:p>
            <a:r>
              <a:rPr lang="en-US" dirty="0"/>
              <a:t>DAB 304 HEALTHCARE PROJECT</a:t>
            </a:r>
          </a:p>
        </p:txBody>
      </p:sp>
      <p:sp>
        <p:nvSpPr>
          <p:cNvPr id="5" name="Subtitle 4">
            <a:extLst>
              <a:ext uri="{FF2B5EF4-FFF2-40B4-BE49-F238E27FC236}">
                <a16:creationId xmlns:a16="http://schemas.microsoft.com/office/drawing/2014/main" id="{639AF166-E191-409C-98AE-C2A47C576895}"/>
              </a:ext>
            </a:extLst>
          </p:cNvPr>
          <p:cNvSpPr>
            <a:spLocks noGrp="1"/>
          </p:cNvSpPr>
          <p:nvPr>
            <p:ph type="subTitle" idx="1"/>
          </p:nvPr>
        </p:nvSpPr>
        <p:spPr>
          <a:xfrm>
            <a:off x="581194" y="1228165"/>
            <a:ext cx="10993546" cy="2348753"/>
          </a:xfrm>
        </p:spPr>
        <p:txBody>
          <a:bodyPr>
            <a:normAutofit/>
          </a:bodyPr>
          <a:lstStyle/>
          <a:p>
            <a:r>
              <a:rPr lang="en-US" b="1" dirty="0"/>
              <a:t>GROUP 10 MEMBERS </a:t>
            </a:r>
            <a:r>
              <a:rPr lang="en-US" dirty="0"/>
              <a:t>:</a:t>
            </a:r>
          </a:p>
          <a:p>
            <a:r>
              <a:rPr lang="en-US" dirty="0"/>
              <a:t>HARBIR SINGH SAHI - 0797037</a:t>
            </a:r>
          </a:p>
          <a:p>
            <a:r>
              <a:rPr lang="en-US" dirty="0"/>
              <a:t>MANPREET KAUR - 0800080</a:t>
            </a:r>
          </a:p>
          <a:p>
            <a:r>
              <a:rPr lang="en-US" dirty="0"/>
              <a:t>PRATVA - 0766531</a:t>
            </a:r>
          </a:p>
          <a:p>
            <a:r>
              <a:rPr lang="en-US" dirty="0"/>
              <a:t>RAVI - 0795606</a:t>
            </a:r>
          </a:p>
        </p:txBody>
      </p:sp>
      <p:pic>
        <p:nvPicPr>
          <p:cNvPr id="8" name="Picture Placeholder 7" descr="Medical equipment with a stethoscope">
            <a:extLst>
              <a:ext uri="{FF2B5EF4-FFF2-40B4-BE49-F238E27FC236}">
                <a16:creationId xmlns:a16="http://schemas.microsoft.com/office/drawing/2014/main" id="{D9011B7D-CD6B-49C3-8163-9672E7B5EB9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3648635"/>
            <a:ext cx="11265408" cy="2743020"/>
          </a:xfr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1029616" cy="987552"/>
          </a:xfrm>
        </p:spPr>
        <p:txBody>
          <a:bodyPr/>
          <a:lstStyle/>
          <a:p>
            <a:r>
              <a:rPr lang="en-US" dirty="0"/>
              <a:t>Descriptive analysis</a:t>
            </a:r>
          </a:p>
        </p:txBody>
      </p:sp>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a:xfrm>
            <a:off x="7605951" y="6423914"/>
            <a:ext cx="2844799" cy="365125"/>
          </a:xfrm>
        </p:spPr>
        <p:txBody>
          <a:bodyPr/>
          <a:lstStyle/>
          <a:p>
            <a:r>
              <a:rPr lang="en-US" dirty="0"/>
              <a:t>20XX</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10</a:t>
            </a:fld>
            <a:endParaRPr lang="en-US" dirty="0"/>
          </a:p>
        </p:txBody>
      </p:sp>
      <p:sp>
        <p:nvSpPr>
          <p:cNvPr id="18" name="TextBox 17">
            <a:extLst>
              <a:ext uri="{FF2B5EF4-FFF2-40B4-BE49-F238E27FC236}">
                <a16:creationId xmlns:a16="http://schemas.microsoft.com/office/drawing/2014/main" id="{7F4E1111-5245-ECD9-4EC7-A04CCA310552}"/>
              </a:ext>
            </a:extLst>
          </p:cNvPr>
          <p:cNvSpPr txBox="1"/>
          <p:nvPr/>
        </p:nvSpPr>
        <p:spPr>
          <a:xfrm>
            <a:off x="815788" y="2160494"/>
            <a:ext cx="4482353" cy="1754326"/>
          </a:xfrm>
          <a:prstGeom prst="rect">
            <a:avLst/>
          </a:prstGeom>
          <a:noFill/>
        </p:spPr>
        <p:txBody>
          <a:bodyPr wrap="square" rtlCol="0">
            <a:spAutoFit/>
          </a:bodyPr>
          <a:lstStyle/>
          <a:p>
            <a:r>
              <a:rPr lang="en-IN" dirty="0"/>
              <a:t>Out of all the payment methods that are available , we can clearly see some of them are more prevalent than the others , Medicare leads the pack with $54bn dollars  while Medicaid and private health are 2</a:t>
            </a:r>
            <a:r>
              <a:rPr lang="en-IN" baseline="30000" dirty="0"/>
              <a:t>nd</a:t>
            </a:r>
            <a:r>
              <a:rPr lang="en-IN" dirty="0"/>
              <a:t> and 3</a:t>
            </a:r>
            <a:r>
              <a:rPr lang="en-IN" baseline="30000" dirty="0"/>
              <a:t>rd</a:t>
            </a:r>
            <a:r>
              <a:rPr lang="en-IN" dirty="0"/>
              <a:t> respectively.</a:t>
            </a:r>
          </a:p>
        </p:txBody>
      </p:sp>
      <p:pic>
        <p:nvPicPr>
          <p:cNvPr id="6" name="Picture 5">
            <a:extLst>
              <a:ext uri="{FF2B5EF4-FFF2-40B4-BE49-F238E27FC236}">
                <a16:creationId xmlns:a16="http://schemas.microsoft.com/office/drawing/2014/main" id="{D1A58FDC-422E-2493-54E7-B26F24C72EA4}"/>
              </a:ext>
            </a:extLst>
          </p:cNvPr>
          <p:cNvPicPr>
            <a:picLocks noChangeAspect="1"/>
          </p:cNvPicPr>
          <p:nvPr/>
        </p:nvPicPr>
        <p:blipFill>
          <a:blip r:embed="rId2"/>
          <a:stretch>
            <a:fillRect/>
          </a:stretch>
        </p:blipFill>
        <p:spPr>
          <a:xfrm>
            <a:off x="6313518" y="1117365"/>
            <a:ext cx="4822793" cy="4404894"/>
          </a:xfrm>
          <a:prstGeom prst="rect">
            <a:avLst/>
          </a:prstGeom>
        </p:spPr>
      </p:pic>
    </p:spTree>
    <p:extLst>
      <p:ext uri="{BB962C8B-B14F-4D97-AF65-F5344CB8AC3E}">
        <p14:creationId xmlns:p14="http://schemas.microsoft.com/office/powerpoint/2010/main" val="801287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1029616" cy="987552"/>
          </a:xfrm>
        </p:spPr>
        <p:txBody>
          <a:bodyPr/>
          <a:lstStyle/>
          <a:p>
            <a:r>
              <a:rPr lang="en-US" dirty="0"/>
              <a:t>Analyzing the outlier</a:t>
            </a:r>
          </a:p>
        </p:txBody>
      </p:sp>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a:xfrm>
            <a:off x="7605951" y="6423914"/>
            <a:ext cx="2844799" cy="365125"/>
          </a:xfrm>
        </p:spPr>
        <p:txBody>
          <a:bodyPr/>
          <a:lstStyle/>
          <a:p>
            <a:r>
              <a:rPr lang="en-US" dirty="0"/>
              <a:t>20XX</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11</a:t>
            </a:fld>
            <a:endParaRPr lang="en-US" dirty="0"/>
          </a:p>
        </p:txBody>
      </p:sp>
      <p:pic>
        <p:nvPicPr>
          <p:cNvPr id="4" name="Picture 3">
            <a:extLst>
              <a:ext uri="{FF2B5EF4-FFF2-40B4-BE49-F238E27FC236}">
                <a16:creationId xmlns:a16="http://schemas.microsoft.com/office/drawing/2014/main" id="{670C90E3-EB5B-D035-5F89-C0119903F248}"/>
              </a:ext>
            </a:extLst>
          </p:cNvPr>
          <p:cNvPicPr>
            <a:picLocks noChangeAspect="1"/>
          </p:cNvPicPr>
          <p:nvPr/>
        </p:nvPicPr>
        <p:blipFill>
          <a:blip r:embed="rId2"/>
          <a:stretch>
            <a:fillRect/>
          </a:stretch>
        </p:blipFill>
        <p:spPr>
          <a:xfrm>
            <a:off x="5298141" y="802572"/>
            <a:ext cx="6176683" cy="5641831"/>
          </a:xfrm>
          <a:prstGeom prst="rect">
            <a:avLst/>
          </a:prstGeom>
        </p:spPr>
      </p:pic>
      <p:sp>
        <p:nvSpPr>
          <p:cNvPr id="5" name="TextBox 4">
            <a:extLst>
              <a:ext uri="{FF2B5EF4-FFF2-40B4-BE49-F238E27FC236}">
                <a16:creationId xmlns:a16="http://schemas.microsoft.com/office/drawing/2014/main" id="{7404E3DC-FB21-FCCD-58B3-236FAE127104}"/>
              </a:ext>
            </a:extLst>
          </p:cNvPr>
          <p:cNvSpPr txBox="1"/>
          <p:nvPr/>
        </p:nvSpPr>
        <p:spPr>
          <a:xfrm>
            <a:off x="815788" y="2160494"/>
            <a:ext cx="4482353" cy="2308324"/>
          </a:xfrm>
          <a:prstGeom prst="rect">
            <a:avLst/>
          </a:prstGeom>
          <a:noFill/>
        </p:spPr>
        <p:txBody>
          <a:bodyPr wrap="square" rtlCol="0">
            <a:spAutoFit/>
          </a:bodyPr>
          <a:lstStyle/>
          <a:p>
            <a:r>
              <a:rPr lang="en-IN" dirty="0"/>
              <a:t>Out of all the counties that we see in the dataset , the county of Manhattan has the most amount of money spent in hospitals , this is not entirely strange as it also the most amount of cases in the state , this is further breakdown of the 10 of the busiest hospitals in the county and a further breakdown of their cases and the money they charged.</a:t>
            </a:r>
          </a:p>
        </p:txBody>
      </p:sp>
    </p:spTree>
    <p:extLst>
      <p:ext uri="{BB962C8B-B14F-4D97-AF65-F5344CB8AC3E}">
        <p14:creationId xmlns:p14="http://schemas.microsoft.com/office/powerpoint/2010/main" val="4247812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1029616" cy="987552"/>
          </a:xfrm>
        </p:spPr>
        <p:txBody>
          <a:bodyPr/>
          <a:lstStyle/>
          <a:p>
            <a:r>
              <a:rPr lang="en-US" dirty="0"/>
              <a:t>Analyzing the outlier</a:t>
            </a:r>
          </a:p>
        </p:txBody>
      </p:sp>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a:xfrm>
            <a:off x="7605951" y="6423914"/>
            <a:ext cx="2844799" cy="365125"/>
          </a:xfrm>
        </p:spPr>
        <p:txBody>
          <a:bodyPr/>
          <a:lstStyle/>
          <a:p>
            <a:r>
              <a:rPr lang="en-US" dirty="0"/>
              <a:t>20XX</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12</a:t>
            </a:fld>
            <a:endParaRPr lang="en-US" dirty="0"/>
          </a:p>
        </p:txBody>
      </p:sp>
      <p:sp>
        <p:nvSpPr>
          <p:cNvPr id="5" name="TextBox 4">
            <a:extLst>
              <a:ext uri="{FF2B5EF4-FFF2-40B4-BE49-F238E27FC236}">
                <a16:creationId xmlns:a16="http://schemas.microsoft.com/office/drawing/2014/main" id="{7404E3DC-FB21-FCCD-58B3-236FAE127104}"/>
              </a:ext>
            </a:extLst>
          </p:cNvPr>
          <p:cNvSpPr txBox="1"/>
          <p:nvPr/>
        </p:nvSpPr>
        <p:spPr>
          <a:xfrm>
            <a:off x="815788" y="2160494"/>
            <a:ext cx="4482353" cy="1477328"/>
          </a:xfrm>
          <a:prstGeom prst="rect">
            <a:avLst/>
          </a:prstGeom>
          <a:noFill/>
        </p:spPr>
        <p:txBody>
          <a:bodyPr wrap="square" rtlCol="0">
            <a:spAutoFit/>
          </a:bodyPr>
          <a:lstStyle/>
          <a:p>
            <a:r>
              <a:rPr lang="en-IN" dirty="0"/>
              <a:t>Interestingly if we compare money spent with ethnicity we see that multi racial people are the ones that spend the most amount of money in Manhattan as compared to the other racial communities.</a:t>
            </a:r>
          </a:p>
        </p:txBody>
      </p:sp>
      <p:pic>
        <p:nvPicPr>
          <p:cNvPr id="13" name="Picture 12">
            <a:extLst>
              <a:ext uri="{FF2B5EF4-FFF2-40B4-BE49-F238E27FC236}">
                <a16:creationId xmlns:a16="http://schemas.microsoft.com/office/drawing/2014/main" id="{4394C7E6-6F42-2422-A8D1-B484036E4E74}"/>
              </a:ext>
            </a:extLst>
          </p:cNvPr>
          <p:cNvPicPr>
            <a:picLocks noChangeAspect="1"/>
          </p:cNvPicPr>
          <p:nvPr/>
        </p:nvPicPr>
        <p:blipFill>
          <a:blip r:embed="rId2"/>
          <a:stretch>
            <a:fillRect/>
          </a:stretch>
        </p:blipFill>
        <p:spPr>
          <a:xfrm>
            <a:off x="6203577" y="754828"/>
            <a:ext cx="4796118" cy="5799323"/>
          </a:xfrm>
          <a:prstGeom prst="rect">
            <a:avLst/>
          </a:prstGeom>
        </p:spPr>
      </p:pic>
    </p:spTree>
    <p:extLst>
      <p:ext uri="{BB962C8B-B14F-4D97-AF65-F5344CB8AC3E}">
        <p14:creationId xmlns:p14="http://schemas.microsoft.com/office/powerpoint/2010/main" val="3995226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1029616" cy="987552"/>
          </a:xfrm>
        </p:spPr>
        <p:txBody>
          <a:bodyPr/>
          <a:lstStyle/>
          <a:p>
            <a:r>
              <a:rPr lang="en-US" dirty="0"/>
              <a:t>Analysis the outlier</a:t>
            </a:r>
          </a:p>
        </p:txBody>
      </p:sp>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a:xfrm>
            <a:off x="7605951" y="6423914"/>
            <a:ext cx="2844799" cy="365125"/>
          </a:xfrm>
        </p:spPr>
        <p:txBody>
          <a:bodyPr/>
          <a:lstStyle/>
          <a:p>
            <a:r>
              <a:rPr lang="en-US" dirty="0"/>
              <a:t>20XX</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13</a:t>
            </a:fld>
            <a:endParaRPr lang="en-US" dirty="0"/>
          </a:p>
        </p:txBody>
      </p:sp>
      <p:sp>
        <p:nvSpPr>
          <p:cNvPr id="5" name="TextBox 4">
            <a:extLst>
              <a:ext uri="{FF2B5EF4-FFF2-40B4-BE49-F238E27FC236}">
                <a16:creationId xmlns:a16="http://schemas.microsoft.com/office/drawing/2014/main" id="{7404E3DC-FB21-FCCD-58B3-236FAE127104}"/>
              </a:ext>
            </a:extLst>
          </p:cNvPr>
          <p:cNvSpPr txBox="1"/>
          <p:nvPr/>
        </p:nvSpPr>
        <p:spPr>
          <a:xfrm>
            <a:off x="581191" y="5360894"/>
            <a:ext cx="9773043" cy="646331"/>
          </a:xfrm>
          <a:prstGeom prst="rect">
            <a:avLst/>
          </a:prstGeom>
          <a:noFill/>
        </p:spPr>
        <p:txBody>
          <a:bodyPr wrap="square" rtlCol="0">
            <a:spAutoFit/>
          </a:bodyPr>
          <a:lstStyle/>
          <a:p>
            <a:r>
              <a:rPr lang="en-IN" dirty="0"/>
              <a:t>We can also the hospitals in the county are charging the patients twice as much as it does to treat them. This is a graph of the 10 of the busiest hospitals and a comparison of the Charges / Cost</a:t>
            </a:r>
          </a:p>
        </p:txBody>
      </p:sp>
      <p:pic>
        <p:nvPicPr>
          <p:cNvPr id="4" name="Picture 3">
            <a:extLst>
              <a:ext uri="{FF2B5EF4-FFF2-40B4-BE49-F238E27FC236}">
                <a16:creationId xmlns:a16="http://schemas.microsoft.com/office/drawing/2014/main" id="{96E9A030-5D8D-709A-0089-868372F5E9DC}"/>
              </a:ext>
            </a:extLst>
          </p:cNvPr>
          <p:cNvPicPr>
            <a:picLocks noChangeAspect="1"/>
          </p:cNvPicPr>
          <p:nvPr/>
        </p:nvPicPr>
        <p:blipFill>
          <a:blip r:embed="rId2"/>
          <a:stretch>
            <a:fillRect/>
          </a:stretch>
        </p:blipFill>
        <p:spPr>
          <a:xfrm>
            <a:off x="581192" y="1088813"/>
            <a:ext cx="9710290" cy="3985605"/>
          </a:xfrm>
          <a:prstGeom prst="rect">
            <a:avLst/>
          </a:prstGeom>
        </p:spPr>
      </p:pic>
    </p:spTree>
    <p:extLst>
      <p:ext uri="{BB962C8B-B14F-4D97-AF65-F5344CB8AC3E}">
        <p14:creationId xmlns:p14="http://schemas.microsoft.com/office/powerpoint/2010/main" val="4190902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8D07-433C-8AC2-AB67-A5F44168B884}"/>
              </a:ext>
            </a:extLst>
          </p:cNvPr>
          <p:cNvSpPr>
            <a:spLocks noGrp="1"/>
          </p:cNvSpPr>
          <p:nvPr>
            <p:ph type="title"/>
          </p:nvPr>
        </p:nvSpPr>
        <p:spPr>
          <a:xfrm>
            <a:off x="581192" y="702155"/>
            <a:ext cx="3424138" cy="1500131"/>
          </a:xfrm>
        </p:spPr>
        <p:txBody>
          <a:bodyPr/>
          <a:lstStyle/>
          <a:p>
            <a:r>
              <a:rPr lang="en-IN" dirty="0"/>
              <a:t>Predictive analysis </a:t>
            </a:r>
          </a:p>
        </p:txBody>
      </p:sp>
      <p:sp>
        <p:nvSpPr>
          <p:cNvPr id="3" name="Content Placeholder 2">
            <a:extLst>
              <a:ext uri="{FF2B5EF4-FFF2-40B4-BE49-F238E27FC236}">
                <a16:creationId xmlns:a16="http://schemas.microsoft.com/office/drawing/2014/main" id="{B832F461-09F8-9FA6-A678-F5DD8C2192CF}"/>
              </a:ext>
            </a:extLst>
          </p:cNvPr>
          <p:cNvSpPr>
            <a:spLocks noGrp="1"/>
          </p:cNvSpPr>
          <p:nvPr>
            <p:ph idx="1"/>
          </p:nvPr>
        </p:nvSpPr>
        <p:spPr>
          <a:xfrm>
            <a:off x="581192" y="2415561"/>
            <a:ext cx="3424138" cy="3975776"/>
          </a:xfrm>
        </p:spPr>
        <p:txBody>
          <a:bodyPr/>
          <a:lstStyle/>
          <a:p>
            <a:r>
              <a:rPr lang="en-IN" dirty="0"/>
              <a:t>Firstly we try to obtain general information about the dataset , </a:t>
            </a:r>
            <a:r>
              <a:rPr lang="en-IN" dirty="0" err="1"/>
              <a:t>ie</a:t>
            </a:r>
            <a:r>
              <a:rPr lang="en-IN" dirty="0"/>
              <a:t> all the features and their datatypes , null values in a particular feature.</a:t>
            </a:r>
          </a:p>
        </p:txBody>
      </p:sp>
      <p:sp>
        <p:nvSpPr>
          <p:cNvPr id="7" name="Date Placeholder 6">
            <a:extLst>
              <a:ext uri="{FF2B5EF4-FFF2-40B4-BE49-F238E27FC236}">
                <a16:creationId xmlns:a16="http://schemas.microsoft.com/office/drawing/2014/main" id="{3B1DD8B1-305A-1B11-9929-8ACF3B6372AC}"/>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DD95BD22-7315-2293-719E-478D4676B8A4}"/>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9" name="Picture 8">
            <a:extLst>
              <a:ext uri="{FF2B5EF4-FFF2-40B4-BE49-F238E27FC236}">
                <a16:creationId xmlns:a16="http://schemas.microsoft.com/office/drawing/2014/main" id="{2B88F84E-AC4F-41FA-6A42-1667B73C0B00}"/>
              </a:ext>
            </a:extLst>
          </p:cNvPr>
          <p:cNvPicPr>
            <a:picLocks noChangeAspect="1"/>
          </p:cNvPicPr>
          <p:nvPr/>
        </p:nvPicPr>
        <p:blipFill>
          <a:blip r:embed="rId2"/>
          <a:stretch>
            <a:fillRect/>
          </a:stretch>
        </p:blipFill>
        <p:spPr>
          <a:xfrm>
            <a:off x="4039797" y="702155"/>
            <a:ext cx="4048489" cy="5877261"/>
          </a:xfrm>
          <a:prstGeom prst="rect">
            <a:avLst/>
          </a:prstGeom>
        </p:spPr>
      </p:pic>
      <p:pic>
        <p:nvPicPr>
          <p:cNvPr id="10" name="Picture 9">
            <a:extLst>
              <a:ext uri="{FF2B5EF4-FFF2-40B4-BE49-F238E27FC236}">
                <a16:creationId xmlns:a16="http://schemas.microsoft.com/office/drawing/2014/main" id="{21A7A272-D1A7-2C88-C990-EBBD2BF116EF}"/>
              </a:ext>
            </a:extLst>
          </p:cNvPr>
          <p:cNvPicPr>
            <a:picLocks noChangeAspect="1"/>
          </p:cNvPicPr>
          <p:nvPr/>
        </p:nvPicPr>
        <p:blipFill>
          <a:blip r:embed="rId3"/>
          <a:stretch>
            <a:fillRect/>
          </a:stretch>
        </p:blipFill>
        <p:spPr>
          <a:xfrm>
            <a:off x="8088286" y="702155"/>
            <a:ext cx="3974395" cy="5877261"/>
          </a:xfrm>
          <a:prstGeom prst="rect">
            <a:avLst/>
          </a:prstGeom>
        </p:spPr>
      </p:pic>
    </p:spTree>
    <p:extLst>
      <p:ext uri="{BB962C8B-B14F-4D97-AF65-F5344CB8AC3E}">
        <p14:creationId xmlns:p14="http://schemas.microsoft.com/office/powerpoint/2010/main" val="33212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4CE9E-968D-22CF-5785-C1878FB2B2BE}"/>
              </a:ext>
            </a:extLst>
          </p:cNvPr>
          <p:cNvSpPr>
            <a:spLocks noGrp="1"/>
          </p:cNvSpPr>
          <p:nvPr>
            <p:ph type="title"/>
          </p:nvPr>
        </p:nvSpPr>
        <p:spPr>
          <a:xfrm>
            <a:off x="581191" y="702155"/>
            <a:ext cx="3829442" cy="1500131"/>
          </a:xfrm>
        </p:spPr>
        <p:txBody>
          <a:bodyPr/>
          <a:lstStyle/>
          <a:p>
            <a:r>
              <a:rPr lang="en-IN" dirty="0"/>
              <a:t>Data cleaning &amp; data pre-processing</a:t>
            </a:r>
          </a:p>
        </p:txBody>
      </p:sp>
      <p:sp>
        <p:nvSpPr>
          <p:cNvPr id="3" name="Content Placeholder 2">
            <a:extLst>
              <a:ext uri="{FF2B5EF4-FFF2-40B4-BE49-F238E27FC236}">
                <a16:creationId xmlns:a16="http://schemas.microsoft.com/office/drawing/2014/main" id="{6FCF46FD-FDCE-C031-0051-0B79FF80558F}"/>
              </a:ext>
            </a:extLst>
          </p:cNvPr>
          <p:cNvSpPr>
            <a:spLocks noGrp="1"/>
          </p:cNvSpPr>
          <p:nvPr>
            <p:ph idx="1"/>
          </p:nvPr>
        </p:nvSpPr>
        <p:spPr>
          <a:xfrm>
            <a:off x="581191" y="2301089"/>
            <a:ext cx="3829443" cy="2363400"/>
          </a:xfrm>
        </p:spPr>
        <p:txBody>
          <a:bodyPr/>
          <a:lstStyle/>
          <a:p>
            <a:r>
              <a:rPr lang="en-IN" dirty="0"/>
              <a:t>This was by far the biggest challenge in the dataset as the datatypes were pretty diverse and they were not ready to be used in any algorithms , following are some of the data cleaning and pre-processing steps we took.</a:t>
            </a:r>
          </a:p>
        </p:txBody>
      </p:sp>
      <p:sp>
        <p:nvSpPr>
          <p:cNvPr id="7" name="Date Placeholder 6">
            <a:extLst>
              <a:ext uri="{FF2B5EF4-FFF2-40B4-BE49-F238E27FC236}">
                <a16:creationId xmlns:a16="http://schemas.microsoft.com/office/drawing/2014/main" id="{3C4F962F-8664-3C72-E753-181BBEB00AED}"/>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F3335E96-ED82-F468-9DA1-341470D09FB8}"/>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9" name="Picture 8">
            <a:extLst>
              <a:ext uri="{FF2B5EF4-FFF2-40B4-BE49-F238E27FC236}">
                <a16:creationId xmlns:a16="http://schemas.microsoft.com/office/drawing/2014/main" id="{ADEFCE47-EDCF-68FE-A5C6-64C06C1BE5DD}"/>
              </a:ext>
            </a:extLst>
          </p:cNvPr>
          <p:cNvPicPr>
            <a:picLocks noChangeAspect="1"/>
          </p:cNvPicPr>
          <p:nvPr/>
        </p:nvPicPr>
        <p:blipFill>
          <a:blip r:embed="rId2"/>
          <a:stretch>
            <a:fillRect/>
          </a:stretch>
        </p:blipFill>
        <p:spPr>
          <a:xfrm>
            <a:off x="4966447" y="702155"/>
            <a:ext cx="6644360" cy="3627798"/>
          </a:xfrm>
          <a:prstGeom prst="rect">
            <a:avLst/>
          </a:prstGeom>
        </p:spPr>
      </p:pic>
      <p:pic>
        <p:nvPicPr>
          <p:cNvPr id="10" name="Picture 9">
            <a:extLst>
              <a:ext uri="{FF2B5EF4-FFF2-40B4-BE49-F238E27FC236}">
                <a16:creationId xmlns:a16="http://schemas.microsoft.com/office/drawing/2014/main" id="{A2F996BF-E0D8-2A11-95F9-19B66EB4EAFA}"/>
              </a:ext>
            </a:extLst>
          </p:cNvPr>
          <p:cNvPicPr>
            <a:picLocks noChangeAspect="1"/>
          </p:cNvPicPr>
          <p:nvPr/>
        </p:nvPicPr>
        <p:blipFill>
          <a:blip r:embed="rId3"/>
          <a:stretch>
            <a:fillRect/>
          </a:stretch>
        </p:blipFill>
        <p:spPr>
          <a:xfrm>
            <a:off x="2495912" y="4664489"/>
            <a:ext cx="9563100" cy="1895475"/>
          </a:xfrm>
          <a:prstGeom prst="rect">
            <a:avLst/>
          </a:prstGeom>
        </p:spPr>
      </p:pic>
    </p:spTree>
    <p:extLst>
      <p:ext uri="{BB962C8B-B14F-4D97-AF65-F5344CB8AC3E}">
        <p14:creationId xmlns:p14="http://schemas.microsoft.com/office/powerpoint/2010/main" val="2456746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81FA-D418-A83F-69B9-A489078CB6D1}"/>
              </a:ext>
            </a:extLst>
          </p:cNvPr>
          <p:cNvSpPr>
            <a:spLocks noGrp="1"/>
          </p:cNvSpPr>
          <p:nvPr>
            <p:ph type="title"/>
          </p:nvPr>
        </p:nvSpPr>
        <p:spPr/>
        <p:txBody>
          <a:bodyPr/>
          <a:lstStyle/>
          <a:p>
            <a:r>
              <a:rPr lang="en-IN" dirty="0"/>
              <a:t>Co-relation</a:t>
            </a:r>
          </a:p>
        </p:txBody>
      </p:sp>
      <p:sp>
        <p:nvSpPr>
          <p:cNvPr id="3" name="Content Placeholder 2">
            <a:extLst>
              <a:ext uri="{FF2B5EF4-FFF2-40B4-BE49-F238E27FC236}">
                <a16:creationId xmlns:a16="http://schemas.microsoft.com/office/drawing/2014/main" id="{F3C1C0D8-66BC-AA87-1E65-219255357EC0}"/>
              </a:ext>
            </a:extLst>
          </p:cNvPr>
          <p:cNvSpPr>
            <a:spLocks noGrp="1"/>
          </p:cNvSpPr>
          <p:nvPr>
            <p:ph idx="1"/>
          </p:nvPr>
        </p:nvSpPr>
        <p:spPr/>
        <p:txBody>
          <a:bodyPr/>
          <a:lstStyle/>
          <a:p>
            <a:r>
              <a:rPr lang="en-IN" dirty="0"/>
              <a:t>Our first attempt at easy </a:t>
            </a:r>
            <a:r>
              <a:rPr lang="en-IN" dirty="0" err="1"/>
              <a:t>predicitive</a:t>
            </a:r>
            <a:r>
              <a:rPr lang="en-IN" dirty="0"/>
              <a:t> model was attempting linear regression since we saw a linear trend in the length of stay vs charges and </a:t>
            </a:r>
            <a:r>
              <a:rPr lang="en-IN" dirty="0" err="1"/>
              <a:t>corr</a:t>
            </a:r>
            <a:r>
              <a:rPr lang="en-IN" dirty="0"/>
              <a:t> function also gave us a somewhat strong relation between the 2 features. </a:t>
            </a:r>
          </a:p>
        </p:txBody>
      </p:sp>
      <p:sp>
        <p:nvSpPr>
          <p:cNvPr id="7" name="Date Placeholder 6">
            <a:extLst>
              <a:ext uri="{FF2B5EF4-FFF2-40B4-BE49-F238E27FC236}">
                <a16:creationId xmlns:a16="http://schemas.microsoft.com/office/drawing/2014/main" id="{2F27B4C3-6404-4384-E36D-EACB2F63BD9D}"/>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F8AF9437-61A1-2467-BDC1-216A0F4E31B6}"/>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9" name="Picture 8">
            <a:extLst>
              <a:ext uri="{FF2B5EF4-FFF2-40B4-BE49-F238E27FC236}">
                <a16:creationId xmlns:a16="http://schemas.microsoft.com/office/drawing/2014/main" id="{3AC63111-DC7F-7201-1920-7430A3410361}"/>
              </a:ext>
            </a:extLst>
          </p:cNvPr>
          <p:cNvPicPr>
            <a:picLocks noChangeAspect="1"/>
          </p:cNvPicPr>
          <p:nvPr/>
        </p:nvPicPr>
        <p:blipFill>
          <a:blip r:embed="rId2"/>
          <a:stretch>
            <a:fillRect/>
          </a:stretch>
        </p:blipFill>
        <p:spPr>
          <a:xfrm>
            <a:off x="5791624" y="687250"/>
            <a:ext cx="5923123" cy="5190565"/>
          </a:xfrm>
          <a:prstGeom prst="rect">
            <a:avLst/>
          </a:prstGeom>
        </p:spPr>
      </p:pic>
    </p:spTree>
    <p:extLst>
      <p:ext uri="{BB962C8B-B14F-4D97-AF65-F5344CB8AC3E}">
        <p14:creationId xmlns:p14="http://schemas.microsoft.com/office/powerpoint/2010/main" val="1955430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81FA-D418-A83F-69B9-A489078CB6D1}"/>
              </a:ext>
            </a:extLst>
          </p:cNvPr>
          <p:cNvSpPr>
            <a:spLocks noGrp="1"/>
          </p:cNvSpPr>
          <p:nvPr>
            <p:ph type="title"/>
          </p:nvPr>
        </p:nvSpPr>
        <p:spPr/>
        <p:txBody>
          <a:bodyPr/>
          <a:lstStyle/>
          <a:p>
            <a:r>
              <a:rPr lang="en-IN" dirty="0"/>
              <a:t>Linear regression</a:t>
            </a:r>
          </a:p>
        </p:txBody>
      </p:sp>
      <p:sp>
        <p:nvSpPr>
          <p:cNvPr id="3" name="Content Placeholder 2">
            <a:extLst>
              <a:ext uri="{FF2B5EF4-FFF2-40B4-BE49-F238E27FC236}">
                <a16:creationId xmlns:a16="http://schemas.microsoft.com/office/drawing/2014/main" id="{F3C1C0D8-66BC-AA87-1E65-219255357EC0}"/>
              </a:ext>
            </a:extLst>
          </p:cNvPr>
          <p:cNvSpPr>
            <a:spLocks noGrp="1"/>
          </p:cNvSpPr>
          <p:nvPr>
            <p:ph idx="1"/>
          </p:nvPr>
        </p:nvSpPr>
        <p:spPr/>
        <p:txBody>
          <a:bodyPr/>
          <a:lstStyle/>
          <a:p>
            <a:r>
              <a:rPr lang="en-IN" dirty="0"/>
              <a:t>We measured the effectiveness of the model with the r2 value which tells us the % of data that it plotted correctly. </a:t>
            </a:r>
          </a:p>
        </p:txBody>
      </p:sp>
      <p:sp>
        <p:nvSpPr>
          <p:cNvPr id="7" name="Date Placeholder 6">
            <a:extLst>
              <a:ext uri="{FF2B5EF4-FFF2-40B4-BE49-F238E27FC236}">
                <a16:creationId xmlns:a16="http://schemas.microsoft.com/office/drawing/2014/main" id="{2F27B4C3-6404-4384-E36D-EACB2F63BD9D}"/>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F8AF9437-61A1-2467-BDC1-216A0F4E31B6}"/>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4" name="Picture 3">
            <a:extLst>
              <a:ext uri="{FF2B5EF4-FFF2-40B4-BE49-F238E27FC236}">
                <a16:creationId xmlns:a16="http://schemas.microsoft.com/office/drawing/2014/main" id="{0A5C5056-64F3-C6B9-F057-95E1725AEDC2}"/>
              </a:ext>
            </a:extLst>
          </p:cNvPr>
          <p:cNvPicPr>
            <a:picLocks noChangeAspect="1"/>
          </p:cNvPicPr>
          <p:nvPr/>
        </p:nvPicPr>
        <p:blipFill>
          <a:blip r:embed="rId2"/>
          <a:stretch>
            <a:fillRect/>
          </a:stretch>
        </p:blipFill>
        <p:spPr>
          <a:xfrm>
            <a:off x="4293715" y="1128712"/>
            <a:ext cx="7317092" cy="4823853"/>
          </a:xfrm>
          <a:prstGeom prst="rect">
            <a:avLst/>
          </a:prstGeom>
        </p:spPr>
      </p:pic>
    </p:spTree>
    <p:extLst>
      <p:ext uri="{BB962C8B-B14F-4D97-AF65-F5344CB8AC3E}">
        <p14:creationId xmlns:p14="http://schemas.microsoft.com/office/powerpoint/2010/main" val="1532291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81FA-D418-A83F-69B9-A489078CB6D1}"/>
              </a:ext>
            </a:extLst>
          </p:cNvPr>
          <p:cNvSpPr>
            <a:spLocks noGrp="1"/>
          </p:cNvSpPr>
          <p:nvPr>
            <p:ph type="title"/>
          </p:nvPr>
        </p:nvSpPr>
        <p:spPr/>
        <p:txBody>
          <a:bodyPr/>
          <a:lstStyle/>
          <a:p>
            <a:r>
              <a:rPr lang="en-IN" dirty="0"/>
              <a:t>KNN analysis</a:t>
            </a:r>
          </a:p>
        </p:txBody>
      </p:sp>
      <p:sp>
        <p:nvSpPr>
          <p:cNvPr id="3" name="Content Placeholder 2">
            <a:extLst>
              <a:ext uri="{FF2B5EF4-FFF2-40B4-BE49-F238E27FC236}">
                <a16:creationId xmlns:a16="http://schemas.microsoft.com/office/drawing/2014/main" id="{F3C1C0D8-66BC-AA87-1E65-219255357EC0}"/>
              </a:ext>
            </a:extLst>
          </p:cNvPr>
          <p:cNvSpPr>
            <a:spLocks noGrp="1"/>
          </p:cNvSpPr>
          <p:nvPr>
            <p:ph idx="1"/>
          </p:nvPr>
        </p:nvSpPr>
        <p:spPr/>
        <p:txBody>
          <a:bodyPr/>
          <a:lstStyle/>
          <a:p>
            <a:r>
              <a:rPr lang="en-IN" dirty="0"/>
              <a:t>We next tried applying </a:t>
            </a:r>
            <a:r>
              <a:rPr lang="en-IN" dirty="0" err="1"/>
              <a:t>knn</a:t>
            </a:r>
            <a:r>
              <a:rPr lang="en-IN" dirty="0"/>
              <a:t> analysis on some of the relevant features that had some relevance.</a:t>
            </a:r>
          </a:p>
        </p:txBody>
      </p:sp>
      <p:sp>
        <p:nvSpPr>
          <p:cNvPr id="7" name="Date Placeholder 6">
            <a:extLst>
              <a:ext uri="{FF2B5EF4-FFF2-40B4-BE49-F238E27FC236}">
                <a16:creationId xmlns:a16="http://schemas.microsoft.com/office/drawing/2014/main" id="{2F27B4C3-6404-4384-E36D-EACB2F63BD9D}"/>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F8AF9437-61A1-2467-BDC1-216A0F4E31B6}"/>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9" name="Picture 8">
            <a:extLst>
              <a:ext uri="{FF2B5EF4-FFF2-40B4-BE49-F238E27FC236}">
                <a16:creationId xmlns:a16="http://schemas.microsoft.com/office/drawing/2014/main" id="{A1049EF5-8614-694C-4E41-47FD5A0E0432}"/>
              </a:ext>
            </a:extLst>
          </p:cNvPr>
          <p:cNvPicPr>
            <a:picLocks noChangeAspect="1"/>
          </p:cNvPicPr>
          <p:nvPr/>
        </p:nvPicPr>
        <p:blipFill>
          <a:blip r:embed="rId2"/>
          <a:stretch>
            <a:fillRect/>
          </a:stretch>
        </p:blipFill>
        <p:spPr>
          <a:xfrm>
            <a:off x="5558117" y="941296"/>
            <a:ext cx="5280211" cy="2680974"/>
          </a:xfrm>
          <a:prstGeom prst="rect">
            <a:avLst/>
          </a:prstGeom>
        </p:spPr>
      </p:pic>
      <p:pic>
        <p:nvPicPr>
          <p:cNvPr id="10" name="Picture 9">
            <a:extLst>
              <a:ext uri="{FF2B5EF4-FFF2-40B4-BE49-F238E27FC236}">
                <a16:creationId xmlns:a16="http://schemas.microsoft.com/office/drawing/2014/main" id="{90C08D9B-9B5B-DEDB-B699-EFDD144E8596}"/>
              </a:ext>
            </a:extLst>
          </p:cNvPr>
          <p:cNvPicPr>
            <a:picLocks noChangeAspect="1"/>
          </p:cNvPicPr>
          <p:nvPr/>
        </p:nvPicPr>
        <p:blipFill>
          <a:blip r:embed="rId3"/>
          <a:stretch>
            <a:fillRect/>
          </a:stretch>
        </p:blipFill>
        <p:spPr>
          <a:xfrm>
            <a:off x="5558116" y="3709591"/>
            <a:ext cx="5387790" cy="2671800"/>
          </a:xfrm>
          <a:prstGeom prst="rect">
            <a:avLst/>
          </a:prstGeom>
        </p:spPr>
      </p:pic>
      <p:sp>
        <p:nvSpPr>
          <p:cNvPr id="13" name="TextBox 12">
            <a:extLst>
              <a:ext uri="{FF2B5EF4-FFF2-40B4-BE49-F238E27FC236}">
                <a16:creationId xmlns:a16="http://schemas.microsoft.com/office/drawing/2014/main" id="{FA66A09E-CD8B-79EF-696D-60A5824395DE}"/>
              </a:ext>
            </a:extLst>
          </p:cNvPr>
          <p:cNvSpPr txBox="1"/>
          <p:nvPr/>
        </p:nvSpPr>
        <p:spPr>
          <a:xfrm>
            <a:off x="3361765" y="1147482"/>
            <a:ext cx="1801906" cy="923330"/>
          </a:xfrm>
          <a:prstGeom prst="rect">
            <a:avLst/>
          </a:prstGeom>
          <a:noFill/>
        </p:spPr>
        <p:txBody>
          <a:bodyPr wrap="square" rtlCol="0">
            <a:spAutoFit/>
          </a:bodyPr>
          <a:lstStyle/>
          <a:p>
            <a:r>
              <a:rPr lang="en-IN" dirty="0"/>
              <a:t>Gender vs Length of Stay confusion matrix</a:t>
            </a:r>
          </a:p>
        </p:txBody>
      </p:sp>
      <p:sp>
        <p:nvSpPr>
          <p:cNvPr id="14" name="TextBox 13">
            <a:extLst>
              <a:ext uri="{FF2B5EF4-FFF2-40B4-BE49-F238E27FC236}">
                <a16:creationId xmlns:a16="http://schemas.microsoft.com/office/drawing/2014/main" id="{55784393-E3A5-E970-C9AE-3A1CD31D1319}"/>
              </a:ext>
            </a:extLst>
          </p:cNvPr>
          <p:cNvSpPr txBox="1"/>
          <p:nvPr/>
        </p:nvSpPr>
        <p:spPr>
          <a:xfrm>
            <a:off x="4518212" y="4473388"/>
            <a:ext cx="1335741" cy="646331"/>
          </a:xfrm>
          <a:prstGeom prst="rect">
            <a:avLst/>
          </a:prstGeom>
          <a:noFill/>
        </p:spPr>
        <p:txBody>
          <a:bodyPr wrap="square" rtlCol="0">
            <a:spAutoFit/>
          </a:bodyPr>
          <a:lstStyle/>
          <a:p>
            <a:r>
              <a:rPr lang="en-IN" dirty="0"/>
              <a:t>Charges vs Gender</a:t>
            </a:r>
          </a:p>
        </p:txBody>
      </p:sp>
    </p:spTree>
    <p:extLst>
      <p:ext uri="{BB962C8B-B14F-4D97-AF65-F5344CB8AC3E}">
        <p14:creationId xmlns:p14="http://schemas.microsoft.com/office/powerpoint/2010/main" val="1367580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81FA-D418-A83F-69B9-A489078CB6D1}"/>
              </a:ext>
            </a:extLst>
          </p:cNvPr>
          <p:cNvSpPr>
            <a:spLocks noGrp="1"/>
          </p:cNvSpPr>
          <p:nvPr>
            <p:ph type="title"/>
          </p:nvPr>
        </p:nvSpPr>
        <p:spPr/>
        <p:txBody>
          <a:bodyPr/>
          <a:lstStyle/>
          <a:p>
            <a:r>
              <a:rPr lang="en-IN" dirty="0"/>
              <a:t>KNN analysis</a:t>
            </a:r>
          </a:p>
        </p:txBody>
      </p:sp>
      <p:sp>
        <p:nvSpPr>
          <p:cNvPr id="3" name="Content Placeholder 2">
            <a:extLst>
              <a:ext uri="{FF2B5EF4-FFF2-40B4-BE49-F238E27FC236}">
                <a16:creationId xmlns:a16="http://schemas.microsoft.com/office/drawing/2014/main" id="{F3C1C0D8-66BC-AA87-1E65-219255357EC0}"/>
              </a:ext>
            </a:extLst>
          </p:cNvPr>
          <p:cNvSpPr>
            <a:spLocks noGrp="1"/>
          </p:cNvSpPr>
          <p:nvPr>
            <p:ph idx="1"/>
          </p:nvPr>
        </p:nvSpPr>
        <p:spPr/>
        <p:txBody>
          <a:bodyPr/>
          <a:lstStyle/>
          <a:p>
            <a:r>
              <a:rPr lang="en-IN" dirty="0"/>
              <a:t>We next tried applying </a:t>
            </a:r>
            <a:r>
              <a:rPr lang="en-IN" dirty="0" err="1"/>
              <a:t>knn</a:t>
            </a:r>
            <a:r>
              <a:rPr lang="en-IN" dirty="0"/>
              <a:t> analysis on some of the relevant features that had some relevance.</a:t>
            </a:r>
          </a:p>
        </p:txBody>
      </p:sp>
      <p:sp>
        <p:nvSpPr>
          <p:cNvPr id="7" name="Date Placeholder 6">
            <a:extLst>
              <a:ext uri="{FF2B5EF4-FFF2-40B4-BE49-F238E27FC236}">
                <a16:creationId xmlns:a16="http://schemas.microsoft.com/office/drawing/2014/main" id="{2F27B4C3-6404-4384-E36D-EACB2F63BD9D}"/>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F8AF9437-61A1-2467-BDC1-216A0F4E31B6}"/>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13" name="TextBox 12">
            <a:extLst>
              <a:ext uri="{FF2B5EF4-FFF2-40B4-BE49-F238E27FC236}">
                <a16:creationId xmlns:a16="http://schemas.microsoft.com/office/drawing/2014/main" id="{FA66A09E-CD8B-79EF-696D-60A5824395DE}"/>
              </a:ext>
            </a:extLst>
          </p:cNvPr>
          <p:cNvSpPr txBox="1"/>
          <p:nvPr/>
        </p:nvSpPr>
        <p:spPr>
          <a:xfrm>
            <a:off x="3361765" y="1147482"/>
            <a:ext cx="1801906" cy="923330"/>
          </a:xfrm>
          <a:prstGeom prst="rect">
            <a:avLst/>
          </a:prstGeom>
          <a:noFill/>
        </p:spPr>
        <p:txBody>
          <a:bodyPr wrap="square" rtlCol="0">
            <a:spAutoFit/>
          </a:bodyPr>
          <a:lstStyle/>
          <a:p>
            <a:r>
              <a:rPr lang="en-IN" dirty="0"/>
              <a:t>Age group vs Charges confusion matrix</a:t>
            </a:r>
          </a:p>
        </p:txBody>
      </p:sp>
      <p:pic>
        <p:nvPicPr>
          <p:cNvPr id="4" name="Picture 3">
            <a:extLst>
              <a:ext uri="{FF2B5EF4-FFF2-40B4-BE49-F238E27FC236}">
                <a16:creationId xmlns:a16="http://schemas.microsoft.com/office/drawing/2014/main" id="{EEC1FB1B-5704-220C-0E9C-DF6EAC162E68}"/>
              </a:ext>
            </a:extLst>
          </p:cNvPr>
          <p:cNvPicPr>
            <a:picLocks noChangeAspect="1"/>
          </p:cNvPicPr>
          <p:nvPr/>
        </p:nvPicPr>
        <p:blipFill>
          <a:blip r:embed="rId2"/>
          <a:stretch>
            <a:fillRect/>
          </a:stretch>
        </p:blipFill>
        <p:spPr>
          <a:xfrm>
            <a:off x="5664294" y="2070812"/>
            <a:ext cx="5686425" cy="3400425"/>
          </a:xfrm>
          <a:prstGeom prst="rect">
            <a:avLst/>
          </a:prstGeom>
        </p:spPr>
      </p:pic>
    </p:spTree>
    <p:extLst>
      <p:ext uri="{BB962C8B-B14F-4D97-AF65-F5344CB8AC3E}">
        <p14:creationId xmlns:p14="http://schemas.microsoft.com/office/powerpoint/2010/main" val="4213394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BCEE0-AF33-4B8B-9622-2A50B4FD62C5}"/>
              </a:ext>
            </a:extLst>
          </p:cNvPr>
          <p:cNvSpPr>
            <a:spLocks noGrp="1"/>
          </p:cNvSpPr>
          <p:nvPr>
            <p:ph type="title"/>
          </p:nvPr>
        </p:nvSpPr>
        <p:spPr>
          <a:xfrm>
            <a:off x="581192" y="702155"/>
            <a:ext cx="3424138" cy="696339"/>
          </a:xfrm>
        </p:spPr>
        <p:txBody>
          <a:bodyPr/>
          <a:lstStyle/>
          <a:p>
            <a:r>
              <a:rPr lang="en-US" dirty="0"/>
              <a:t>Agenda	</a:t>
            </a:r>
          </a:p>
        </p:txBody>
      </p:sp>
      <p:sp>
        <p:nvSpPr>
          <p:cNvPr id="3" name="Content Placeholder 2">
            <a:extLst>
              <a:ext uri="{FF2B5EF4-FFF2-40B4-BE49-F238E27FC236}">
                <a16:creationId xmlns:a16="http://schemas.microsoft.com/office/drawing/2014/main" id="{F0495D9B-1C30-46A7-AC78-0AD00F70BCAE}"/>
              </a:ext>
            </a:extLst>
          </p:cNvPr>
          <p:cNvSpPr>
            <a:spLocks noGrp="1"/>
          </p:cNvSpPr>
          <p:nvPr>
            <p:ph idx="1"/>
          </p:nvPr>
        </p:nvSpPr>
        <p:spPr>
          <a:xfrm>
            <a:off x="581193" y="1524000"/>
            <a:ext cx="3424138" cy="4866564"/>
          </a:xfrm>
        </p:spPr>
        <p:txBody>
          <a:bodyPr/>
          <a:lstStyle/>
          <a:p>
            <a:endParaRPr lang="en-US" dirty="0"/>
          </a:p>
          <a:p>
            <a:r>
              <a:rPr lang="en-US" dirty="0"/>
              <a:t>Our project is divided into simple steps that were tackled one by one in the order stated below –</a:t>
            </a:r>
          </a:p>
          <a:p>
            <a:pPr marL="342900" indent="-342900">
              <a:buFont typeface="Wingdings" panose="05000000000000000000" pitchFamily="2" charset="2"/>
              <a:buChar char="v"/>
            </a:pPr>
            <a:r>
              <a:rPr lang="en-US" dirty="0"/>
              <a:t>Getting the dataset.</a:t>
            </a:r>
          </a:p>
          <a:p>
            <a:pPr marL="342900" indent="-342900">
              <a:buFont typeface="Wingdings" panose="05000000000000000000" pitchFamily="2" charset="2"/>
              <a:buChar char="v"/>
            </a:pPr>
            <a:r>
              <a:rPr lang="en-US" dirty="0"/>
              <a:t>Cleaning and visualizing the dataset.</a:t>
            </a:r>
          </a:p>
          <a:p>
            <a:pPr marL="342900" indent="-342900">
              <a:buFont typeface="Wingdings" panose="05000000000000000000" pitchFamily="2" charset="2"/>
              <a:buChar char="v"/>
            </a:pPr>
            <a:r>
              <a:rPr lang="en-US" dirty="0"/>
              <a:t>Data pre processing for predictive analysis.</a:t>
            </a:r>
          </a:p>
          <a:p>
            <a:pPr marL="342900" indent="-342900">
              <a:buFont typeface="Wingdings" panose="05000000000000000000" pitchFamily="2" charset="2"/>
              <a:buChar char="v"/>
            </a:pPr>
            <a:r>
              <a:rPr lang="en-US" dirty="0"/>
              <a:t>Predictive analysis.</a:t>
            </a:r>
          </a:p>
          <a:p>
            <a:pPr marL="342900" indent="-342900">
              <a:buFont typeface="Wingdings" panose="05000000000000000000" pitchFamily="2" charset="2"/>
              <a:buChar char="v"/>
            </a:pPr>
            <a:r>
              <a:rPr lang="en-US" dirty="0"/>
              <a:t>Summarizing our findings.</a:t>
            </a:r>
          </a:p>
          <a:p>
            <a:endParaRPr lang="en-US" dirty="0"/>
          </a:p>
          <a:p>
            <a:endParaRPr lang="en-US" dirty="0"/>
          </a:p>
        </p:txBody>
      </p:sp>
      <p:pic>
        <p:nvPicPr>
          <p:cNvPr id="7" name="Picture Placeholder 6" descr="A stethoscope ">
            <a:extLst>
              <a:ext uri="{FF2B5EF4-FFF2-40B4-BE49-F238E27FC236}">
                <a16:creationId xmlns:a16="http://schemas.microsoft.com/office/drawing/2014/main" id="{7F61309D-C856-4938-ADC7-424523E494C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242815" y="640080"/>
            <a:ext cx="3703320" cy="5751576"/>
          </a:xfrm>
        </p:spPr>
      </p:pic>
      <p:pic>
        <p:nvPicPr>
          <p:cNvPr id="9" name="Picture Placeholder 8" descr="Doctors in surgery">
            <a:extLst>
              <a:ext uri="{FF2B5EF4-FFF2-40B4-BE49-F238E27FC236}">
                <a16:creationId xmlns:a16="http://schemas.microsoft.com/office/drawing/2014/main" id="{945B1BB8-49E7-4A38-B10A-734F467CE26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046720" y="640080"/>
            <a:ext cx="3703320" cy="5751576"/>
          </a:xfrm>
        </p:spPr>
      </p:pic>
      <p:sp>
        <p:nvSpPr>
          <p:cNvPr id="10" name="Date Placeholder 9">
            <a:extLst>
              <a:ext uri="{FF2B5EF4-FFF2-40B4-BE49-F238E27FC236}">
                <a16:creationId xmlns:a16="http://schemas.microsoft.com/office/drawing/2014/main" id="{0DFAC773-B88D-4D58-9F49-43222F2F2EE7}"/>
              </a:ext>
            </a:extLst>
          </p:cNvPr>
          <p:cNvSpPr>
            <a:spLocks noGrp="1"/>
          </p:cNvSpPr>
          <p:nvPr>
            <p:ph type="dt" sz="half" idx="10"/>
          </p:nvPr>
        </p:nvSpPr>
        <p:spPr>
          <a:xfrm>
            <a:off x="7605951" y="6423914"/>
            <a:ext cx="2844799" cy="365125"/>
          </a:xfrm>
        </p:spPr>
        <p:txBody>
          <a:bodyPr/>
          <a:lstStyle/>
          <a:p>
            <a:r>
              <a:rPr lang="en-US" dirty="0"/>
              <a:t>20XX</a:t>
            </a:r>
          </a:p>
        </p:txBody>
      </p:sp>
      <p:sp>
        <p:nvSpPr>
          <p:cNvPr id="12" name="Slide Number Placeholder 11">
            <a:extLst>
              <a:ext uri="{FF2B5EF4-FFF2-40B4-BE49-F238E27FC236}">
                <a16:creationId xmlns:a16="http://schemas.microsoft.com/office/drawing/2014/main" id="{9A0B9DDD-5A75-438F-8748-02EC3B861C4F}"/>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3805164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81FA-D418-A83F-69B9-A489078CB6D1}"/>
              </a:ext>
            </a:extLst>
          </p:cNvPr>
          <p:cNvSpPr>
            <a:spLocks noGrp="1"/>
          </p:cNvSpPr>
          <p:nvPr>
            <p:ph type="title"/>
          </p:nvPr>
        </p:nvSpPr>
        <p:spPr/>
        <p:txBody>
          <a:bodyPr/>
          <a:lstStyle/>
          <a:p>
            <a:r>
              <a:rPr lang="en-IN" dirty="0" err="1"/>
              <a:t>Pycaret</a:t>
            </a:r>
            <a:r>
              <a:rPr lang="en-IN" dirty="0"/>
              <a:t> for regression analysis</a:t>
            </a:r>
          </a:p>
        </p:txBody>
      </p:sp>
      <p:sp>
        <p:nvSpPr>
          <p:cNvPr id="3" name="Content Placeholder 2">
            <a:extLst>
              <a:ext uri="{FF2B5EF4-FFF2-40B4-BE49-F238E27FC236}">
                <a16:creationId xmlns:a16="http://schemas.microsoft.com/office/drawing/2014/main" id="{F3C1C0D8-66BC-AA87-1E65-219255357EC0}"/>
              </a:ext>
            </a:extLst>
          </p:cNvPr>
          <p:cNvSpPr>
            <a:spLocks noGrp="1"/>
          </p:cNvSpPr>
          <p:nvPr>
            <p:ph idx="1"/>
          </p:nvPr>
        </p:nvSpPr>
        <p:spPr/>
        <p:txBody>
          <a:bodyPr/>
          <a:lstStyle/>
          <a:p>
            <a:r>
              <a:rPr lang="en-IN" dirty="0"/>
              <a:t>Since the linear model was not very effective at finding what we needed , we tried regression analysis using the </a:t>
            </a:r>
            <a:r>
              <a:rPr lang="en-IN" dirty="0" err="1"/>
              <a:t>pycaret</a:t>
            </a:r>
            <a:r>
              <a:rPr lang="en-IN" dirty="0"/>
              <a:t> library setting the target feature as Total charges. Additional features that we put for analysis in the regression were ‘APR Severity of Illness , ‘Length of Stay’ and ‘Emergency department indicator’</a:t>
            </a:r>
          </a:p>
        </p:txBody>
      </p:sp>
      <p:sp>
        <p:nvSpPr>
          <p:cNvPr id="7" name="Date Placeholder 6">
            <a:extLst>
              <a:ext uri="{FF2B5EF4-FFF2-40B4-BE49-F238E27FC236}">
                <a16:creationId xmlns:a16="http://schemas.microsoft.com/office/drawing/2014/main" id="{2F27B4C3-6404-4384-E36D-EACB2F63BD9D}"/>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F8AF9437-61A1-2467-BDC1-216A0F4E31B6}"/>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5" name="Picture 4">
            <a:extLst>
              <a:ext uri="{FF2B5EF4-FFF2-40B4-BE49-F238E27FC236}">
                <a16:creationId xmlns:a16="http://schemas.microsoft.com/office/drawing/2014/main" id="{9490E733-9037-2445-C696-55717F474F23}"/>
              </a:ext>
            </a:extLst>
          </p:cNvPr>
          <p:cNvPicPr>
            <a:picLocks noChangeAspect="1"/>
          </p:cNvPicPr>
          <p:nvPr/>
        </p:nvPicPr>
        <p:blipFill>
          <a:blip r:embed="rId2"/>
          <a:stretch>
            <a:fillRect/>
          </a:stretch>
        </p:blipFill>
        <p:spPr>
          <a:xfrm>
            <a:off x="3933826" y="781050"/>
            <a:ext cx="8258174" cy="5295900"/>
          </a:xfrm>
          <a:prstGeom prst="rect">
            <a:avLst/>
          </a:prstGeom>
        </p:spPr>
      </p:pic>
    </p:spTree>
    <p:extLst>
      <p:ext uri="{BB962C8B-B14F-4D97-AF65-F5344CB8AC3E}">
        <p14:creationId xmlns:p14="http://schemas.microsoft.com/office/powerpoint/2010/main" val="87410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7A68-5BED-31D7-9B0C-D8BA4824DCD8}"/>
              </a:ext>
            </a:extLst>
          </p:cNvPr>
          <p:cNvSpPr>
            <a:spLocks noGrp="1"/>
          </p:cNvSpPr>
          <p:nvPr>
            <p:ph type="title"/>
          </p:nvPr>
        </p:nvSpPr>
        <p:spPr/>
        <p:txBody>
          <a:bodyPr/>
          <a:lstStyle/>
          <a:p>
            <a:r>
              <a:rPr lang="en-IN" dirty="0"/>
              <a:t>Further </a:t>
            </a:r>
            <a:r>
              <a:rPr lang="en-IN" dirty="0" err="1"/>
              <a:t>pycaret</a:t>
            </a:r>
            <a:r>
              <a:rPr lang="en-IN" dirty="0"/>
              <a:t> analysis</a:t>
            </a:r>
          </a:p>
        </p:txBody>
      </p:sp>
      <p:sp>
        <p:nvSpPr>
          <p:cNvPr id="3" name="Content Placeholder 2">
            <a:extLst>
              <a:ext uri="{FF2B5EF4-FFF2-40B4-BE49-F238E27FC236}">
                <a16:creationId xmlns:a16="http://schemas.microsoft.com/office/drawing/2014/main" id="{DFFBA8E0-7B54-D163-3A5F-02E86DF7FF71}"/>
              </a:ext>
            </a:extLst>
          </p:cNvPr>
          <p:cNvSpPr>
            <a:spLocks noGrp="1"/>
          </p:cNvSpPr>
          <p:nvPr>
            <p:ph idx="1"/>
          </p:nvPr>
        </p:nvSpPr>
        <p:spPr/>
        <p:txBody>
          <a:bodyPr/>
          <a:lstStyle/>
          <a:p>
            <a:r>
              <a:rPr lang="en-IN" dirty="0"/>
              <a:t>For this model our target variable was ‘</a:t>
            </a:r>
            <a:r>
              <a:rPr lang="en-IN" dirty="0" err="1"/>
              <a:t>Emegency</a:t>
            </a:r>
            <a:r>
              <a:rPr lang="en-IN" dirty="0"/>
              <a:t> department indicator’ and the features we used for this model were type of admission , age group , APR severity of illness.</a:t>
            </a:r>
          </a:p>
        </p:txBody>
      </p:sp>
      <p:sp>
        <p:nvSpPr>
          <p:cNvPr id="7" name="Date Placeholder 6">
            <a:extLst>
              <a:ext uri="{FF2B5EF4-FFF2-40B4-BE49-F238E27FC236}">
                <a16:creationId xmlns:a16="http://schemas.microsoft.com/office/drawing/2014/main" id="{FD35B27B-93D7-1EE7-7BA5-F4FC59FB54AC}"/>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31CDFB30-F770-12BE-3AD9-2EFF020AC959}"/>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15" name="Picture 14">
            <a:extLst>
              <a:ext uri="{FF2B5EF4-FFF2-40B4-BE49-F238E27FC236}">
                <a16:creationId xmlns:a16="http://schemas.microsoft.com/office/drawing/2014/main" id="{0D97650E-8894-1C34-34A8-CDA01ED4CD55}"/>
              </a:ext>
            </a:extLst>
          </p:cNvPr>
          <p:cNvPicPr>
            <a:picLocks noChangeAspect="1"/>
          </p:cNvPicPr>
          <p:nvPr/>
        </p:nvPicPr>
        <p:blipFill>
          <a:blip r:embed="rId2"/>
          <a:stretch>
            <a:fillRect/>
          </a:stretch>
        </p:blipFill>
        <p:spPr>
          <a:xfrm>
            <a:off x="4039797" y="702154"/>
            <a:ext cx="8053591" cy="5721759"/>
          </a:xfrm>
          <a:prstGeom prst="rect">
            <a:avLst/>
          </a:prstGeom>
        </p:spPr>
      </p:pic>
    </p:spTree>
    <p:extLst>
      <p:ext uri="{BB962C8B-B14F-4D97-AF65-F5344CB8AC3E}">
        <p14:creationId xmlns:p14="http://schemas.microsoft.com/office/powerpoint/2010/main" val="234747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7A68-5BED-31D7-9B0C-D8BA4824DCD8}"/>
              </a:ext>
            </a:extLst>
          </p:cNvPr>
          <p:cNvSpPr>
            <a:spLocks noGrp="1"/>
          </p:cNvSpPr>
          <p:nvPr>
            <p:ph type="title"/>
          </p:nvPr>
        </p:nvSpPr>
        <p:spPr/>
        <p:txBody>
          <a:bodyPr/>
          <a:lstStyle/>
          <a:p>
            <a:r>
              <a:rPr lang="en-IN" dirty="0"/>
              <a:t>Further </a:t>
            </a:r>
            <a:r>
              <a:rPr lang="en-IN" dirty="0" err="1"/>
              <a:t>pycaret</a:t>
            </a:r>
            <a:r>
              <a:rPr lang="en-IN" dirty="0"/>
              <a:t> analysis</a:t>
            </a:r>
          </a:p>
        </p:txBody>
      </p:sp>
      <p:sp>
        <p:nvSpPr>
          <p:cNvPr id="3" name="Content Placeholder 2">
            <a:extLst>
              <a:ext uri="{FF2B5EF4-FFF2-40B4-BE49-F238E27FC236}">
                <a16:creationId xmlns:a16="http://schemas.microsoft.com/office/drawing/2014/main" id="{DFFBA8E0-7B54-D163-3A5F-02E86DF7FF71}"/>
              </a:ext>
            </a:extLst>
          </p:cNvPr>
          <p:cNvSpPr>
            <a:spLocks noGrp="1"/>
          </p:cNvSpPr>
          <p:nvPr>
            <p:ph idx="1"/>
          </p:nvPr>
        </p:nvSpPr>
        <p:spPr/>
        <p:txBody>
          <a:bodyPr/>
          <a:lstStyle/>
          <a:p>
            <a:r>
              <a:rPr lang="en-IN" dirty="0"/>
              <a:t>For this model our target variable was ‘</a:t>
            </a:r>
            <a:r>
              <a:rPr lang="en-IN" dirty="0" err="1"/>
              <a:t>Emegency</a:t>
            </a:r>
            <a:r>
              <a:rPr lang="en-IN" dirty="0"/>
              <a:t> department indicator’ and the features we used for this model were different this time we added 2 more features to the model namely – Ethnicity , APR medical surgical description</a:t>
            </a:r>
          </a:p>
        </p:txBody>
      </p:sp>
      <p:sp>
        <p:nvSpPr>
          <p:cNvPr id="7" name="Date Placeholder 6">
            <a:extLst>
              <a:ext uri="{FF2B5EF4-FFF2-40B4-BE49-F238E27FC236}">
                <a16:creationId xmlns:a16="http://schemas.microsoft.com/office/drawing/2014/main" id="{FD35B27B-93D7-1EE7-7BA5-F4FC59FB54AC}"/>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31CDFB30-F770-12BE-3AD9-2EFF020AC959}"/>
              </a:ext>
            </a:extLst>
          </p:cNvPr>
          <p:cNvSpPr>
            <a:spLocks noGrp="1"/>
          </p:cNvSpPr>
          <p:nvPr>
            <p:ph type="sldNum" sz="quarter" idx="12"/>
          </p:nvPr>
        </p:nvSpPr>
        <p:spPr/>
        <p:txBody>
          <a:bodyPr/>
          <a:lstStyle/>
          <a:p>
            <a:fld id="{3A98EE3D-8CD1-4C3F-BD1C-C98C9596463C}" type="slidenum">
              <a:rPr lang="en-US" smtClean="0"/>
              <a:t>22</a:t>
            </a:fld>
            <a:endParaRPr lang="en-US" dirty="0"/>
          </a:p>
        </p:txBody>
      </p:sp>
      <p:pic>
        <p:nvPicPr>
          <p:cNvPr id="4" name="Picture 3">
            <a:extLst>
              <a:ext uri="{FF2B5EF4-FFF2-40B4-BE49-F238E27FC236}">
                <a16:creationId xmlns:a16="http://schemas.microsoft.com/office/drawing/2014/main" id="{AC279474-FD94-5EFA-FAD0-18B550B71B66}"/>
              </a:ext>
            </a:extLst>
          </p:cNvPr>
          <p:cNvPicPr>
            <a:picLocks noChangeAspect="1"/>
          </p:cNvPicPr>
          <p:nvPr/>
        </p:nvPicPr>
        <p:blipFill>
          <a:blip r:embed="rId2"/>
          <a:stretch>
            <a:fillRect/>
          </a:stretch>
        </p:blipFill>
        <p:spPr>
          <a:xfrm>
            <a:off x="4249270" y="926620"/>
            <a:ext cx="7879977" cy="5303851"/>
          </a:xfrm>
          <a:prstGeom prst="rect">
            <a:avLst/>
          </a:prstGeom>
        </p:spPr>
      </p:pic>
    </p:spTree>
    <p:extLst>
      <p:ext uri="{BB962C8B-B14F-4D97-AF65-F5344CB8AC3E}">
        <p14:creationId xmlns:p14="http://schemas.microsoft.com/office/powerpoint/2010/main" val="1135768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7A68-5BED-31D7-9B0C-D8BA4824DCD8}"/>
              </a:ext>
            </a:extLst>
          </p:cNvPr>
          <p:cNvSpPr>
            <a:spLocks noGrp="1"/>
          </p:cNvSpPr>
          <p:nvPr>
            <p:ph type="title"/>
          </p:nvPr>
        </p:nvSpPr>
        <p:spPr/>
        <p:txBody>
          <a:bodyPr/>
          <a:lstStyle/>
          <a:p>
            <a:r>
              <a:rPr lang="en-IN" dirty="0"/>
              <a:t>Further </a:t>
            </a:r>
            <a:r>
              <a:rPr lang="en-IN" dirty="0" err="1"/>
              <a:t>pycaret</a:t>
            </a:r>
            <a:r>
              <a:rPr lang="en-IN" dirty="0"/>
              <a:t> analysis</a:t>
            </a:r>
          </a:p>
        </p:txBody>
      </p:sp>
      <p:sp>
        <p:nvSpPr>
          <p:cNvPr id="3" name="Content Placeholder 2">
            <a:extLst>
              <a:ext uri="{FF2B5EF4-FFF2-40B4-BE49-F238E27FC236}">
                <a16:creationId xmlns:a16="http://schemas.microsoft.com/office/drawing/2014/main" id="{DFFBA8E0-7B54-D163-3A5F-02E86DF7FF71}"/>
              </a:ext>
            </a:extLst>
          </p:cNvPr>
          <p:cNvSpPr>
            <a:spLocks noGrp="1"/>
          </p:cNvSpPr>
          <p:nvPr>
            <p:ph idx="1"/>
          </p:nvPr>
        </p:nvSpPr>
        <p:spPr/>
        <p:txBody>
          <a:bodyPr/>
          <a:lstStyle/>
          <a:p>
            <a:r>
              <a:rPr lang="en-IN" dirty="0"/>
              <a:t>In this our target variable was once again emergency department indicator and the features that were used in this model were type of admission and age group.</a:t>
            </a:r>
          </a:p>
        </p:txBody>
      </p:sp>
      <p:sp>
        <p:nvSpPr>
          <p:cNvPr id="7" name="Date Placeholder 6">
            <a:extLst>
              <a:ext uri="{FF2B5EF4-FFF2-40B4-BE49-F238E27FC236}">
                <a16:creationId xmlns:a16="http://schemas.microsoft.com/office/drawing/2014/main" id="{FD35B27B-93D7-1EE7-7BA5-F4FC59FB54AC}"/>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31CDFB30-F770-12BE-3AD9-2EFF020AC959}"/>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5" name="Picture 4">
            <a:extLst>
              <a:ext uri="{FF2B5EF4-FFF2-40B4-BE49-F238E27FC236}">
                <a16:creationId xmlns:a16="http://schemas.microsoft.com/office/drawing/2014/main" id="{08C77B2B-B665-A165-80E8-FED5B6366371}"/>
              </a:ext>
            </a:extLst>
          </p:cNvPr>
          <p:cNvPicPr>
            <a:picLocks noChangeAspect="1"/>
          </p:cNvPicPr>
          <p:nvPr/>
        </p:nvPicPr>
        <p:blipFill>
          <a:blip r:embed="rId2"/>
          <a:stretch>
            <a:fillRect/>
          </a:stretch>
        </p:blipFill>
        <p:spPr>
          <a:xfrm>
            <a:off x="4186518" y="1057274"/>
            <a:ext cx="7697319" cy="4931149"/>
          </a:xfrm>
          <a:prstGeom prst="rect">
            <a:avLst/>
          </a:prstGeom>
        </p:spPr>
      </p:pic>
    </p:spTree>
    <p:extLst>
      <p:ext uri="{BB962C8B-B14F-4D97-AF65-F5344CB8AC3E}">
        <p14:creationId xmlns:p14="http://schemas.microsoft.com/office/powerpoint/2010/main" val="470272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7A68-5BED-31D7-9B0C-D8BA4824DCD8}"/>
              </a:ext>
            </a:extLst>
          </p:cNvPr>
          <p:cNvSpPr>
            <a:spLocks noGrp="1"/>
          </p:cNvSpPr>
          <p:nvPr>
            <p:ph type="title"/>
          </p:nvPr>
        </p:nvSpPr>
        <p:spPr/>
        <p:txBody>
          <a:bodyPr/>
          <a:lstStyle/>
          <a:p>
            <a:r>
              <a:rPr lang="en-IN" dirty="0"/>
              <a:t>Further </a:t>
            </a:r>
            <a:r>
              <a:rPr lang="en-IN" dirty="0" err="1"/>
              <a:t>pycaret</a:t>
            </a:r>
            <a:r>
              <a:rPr lang="en-IN" dirty="0"/>
              <a:t> analysis</a:t>
            </a:r>
          </a:p>
        </p:txBody>
      </p:sp>
      <p:sp>
        <p:nvSpPr>
          <p:cNvPr id="3" name="Content Placeholder 2">
            <a:extLst>
              <a:ext uri="{FF2B5EF4-FFF2-40B4-BE49-F238E27FC236}">
                <a16:creationId xmlns:a16="http://schemas.microsoft.com/office/drawing/2014/main" id="{DFFBA8E0-7B54-D163-3A5F-02E86DF7FF71}"/>
              </a:ext>
            </a:extLst>
          </p:cNvPr>
          <p:cNvSpPr>
            <a:spLocks noGrp="1"/>
          </p:cNvSpPr>
          <p:nvPr>
            <p:ph idx="1"/>
          </p:nvPr>
        </p:nvSpPr>
        <p:spPr/>
        <p:txBody>
          <a:bodyPr/>
          <a:lstStyle/>
          <a:p>
            <a:r>
              <a:rPr lang="en-IN" dirty="0"/>
              <a:t>We have not been able to deduce a good model for our key features that will be of most use to an end user (total charges or length of stay), for this we split the length of stay below 5 and only looked at either minor or moderate APR level of injuries. The Result was still not what we hoped it to be since the dataset is very erratic. </a:t>
            </a:r>
          </a:p>
        </p:txBody>
      </p:sp>
      <p:sp>
        <p:nvSpPr>
          <p:cNvPr id="7" name="Date Placeholder 6">
            <a:extLst>
              <a:ext uri="{FF2B5EF4-FFF2-40B4-BE49-F238E27FC236}">
                <a16:creationId xmlns:a16="http://schemas.microsoft.com/office/drawing/2014/main" id="{FD35B27B-93D7-1EE7-7BA5-F4FC59FB54AC}"/>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31CDFB30-F770-12BE-3AD9-2EFF020AC959}"/>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4" name="Picture 3">
            <a:extLst>
              <a:ext uri="{FF2B5EF4-FFF2-40B4-BE49-F238E27FC236}">
                <a16:creationId xmlns:a16="http://schemas.microsoft.com/office/drawing/2014/main" id="{564E5341-7055-4F06-69E2-563CCCCC1368}"/>
              </a:ext>
            </a:extLst>
          </p:cNvPr>
          <p:cNvPicPr>
            <a:picLocks noChangeAspect="1"/>
          </p:cNvPicPr>
          <p:nvPr/>
        </p:nvPicPr>
        <p:blipFill>
          <a:blip r:embed="rId2"/>
          <a:stretch>
            <a:fillRect/>
          </a:stretch>
        </p:blipFill>
        <p:spPr>
          <a:xfrm>
            <a:off x="4115921" y="1452220"/>
            <a:ext cx="7277100" cy="2537074"/>
          </a:xfrm>
          <a:prstGeom prst="rect">
            <a:avLst/>
          </a:prstGeom>
        </p:spPr>
      </p:pic>
    </p:spTree>
    <p:extLst>
      <p:ext uri="{BB962C8B-B14F-4D97-AF65-F5344CB8AC3E}">
        <p14:creationId xmlns:p14="http://schemas.microsoft.com/office/powerpoint/2010/main" val="3564549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D7A68-5BED-31D7-9B0C-D8BA4824DCD8}"/>
              </a:ext>
            </a:extLst>
          </p:cNvPr>
          <p:cNvSpPr>
            <a:spLocks noGrp="1"/>
          </p:cNvSpPr>
          <p:nvPr>
            <p:ph type="title"/>
          </p:nvPr>
        </p:nvSpPr>
        <p:spPr/>
        <p:txBody>
          <a:bodyPr/>
          <a:lstStyle/>
          <a:p>
            <a:r>
              <a:rPr lang="en-IN" dirty="0"/>
              <a:t>Further </a:t>
            </a:r>
            <a:r>
              <a:rPr lang="en-IN" dirty="0" err="1"/>
              <a:t>pycaret</a:t>
            </a:r>
            <a:r>
              <a:rPr lang="en-IN" dirty="0"/>
              <a:t> analysis</a:t>
            </a:r>
          </a:p>
        </p:txBody>
      </p:sp>
      <p:sp>
        <p:nvSpPr>
          <p:cNvPr id="3" name="Content Placeholder 2">
            <a:extLst>
              <a:ext uri="{FF2B5EF4-FFF2-40B4-BE49-F238E27FC236}">
                <a16:creationId xmlns:a16="http://schemas.microsoft.com/office/drawing/2014/main" id="{DFFBA8E0-7B54-D163-3A5F-02E86DF7FF71}"/>
              </a:ext>
            </a:extLst>
          </p:cNvPr>
          <p:cNvSpPr>
            <a:spLocks noGrp="1"/>
          </p:cNvSpPr>
          <p:nvPr>
            <p:ph idx="1"/>
          </p:nvPr>
        </p:nvSpPr>
        <p:spPr/>
        <p:txBody>
          <a:bodyPr/>
          <a:lstStyle/>
          <a:p>
            <a:r>
              <a:rPr lang="en-IN" dirty="0"/>
              <a:t>Our final attempt at getting better precision at length of stay was turning this into a classification problem , we merged the </a:t>
            </a:r>
            <a:r>
              <a:rPr lang="en-IN" dirty="0" err="1"/>
              <a:t>the</a:t>
            </a:r>
            <a:r>
              <a:rPr lang="en-IN" dirty="0"/>
              <a:t> number of days [1-5] in a single value and [6-10] in the next one and then we applied classification on the resulting data.</a:t>
            </a:r>
          </a:p>
        </p:txBody>
      </p:sp>
      <p:sp>
        <p:nvSpPr>
          <p:cNvPr id="7" name="Date Placeholder 6">
            <a:extLst>
              <a:ext uri="{FF2B5EF4-FFF2-40B4-BE49-F238E27FC236}">
                <a16:creationId xmlns:a16="http://schemas.microsoft.com/office/drawing/2014/main" id="{FD35B27B-93D7-1EE7-7BA5-F4FC59FB54AC}"/>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31CDFB30-F770-12BE-3AD9-2EFF020AC959}"/>
              </a:ext>
            </a:extLst>
          </p:cNvPr>
          <p:cNvSpPr>
            <a:spLocks noGrp="1"/>
          </p:cNvSpPr>
          <p:nvPr>
            <p:ph type="sldNum" sz="quarter" idx="12"/>
          </p:nvPr>
        </p:nvSpPr>
        <p:spPr/>
        <p:txBody>
          <a:bodyPr/>
          <a:lstStyle/>
          <a:p>
            <a:fld id="{3A98EE3D-8CD1-4C3F-BD1C-C98C9596463C}" type="slidenum">
              <a:rPr lang="en-US" smtClean="0"/>
              <a:t>25</a:t>
            </a:fld>
            <a:endParaRPr lang="en-US" dirty="0"/>
          </a:p>
        </p:txBody>
      </p:sp>
      <p:pic>
        <p:nvPicPr>
          <p:cNvPr id="9" name="Picture 8">
            <a:extLst>
              <a:ext uri="{FF2B5EF4-FFF2-40B4-BE49-F238E27FC236}">
                <a16:creationId xmlns:a16="http://schemas.microsoft.com/office/drawing/2014/main" id="{7C567E7F-CE40-C8D3-B175-7F7D0181B47E}"/>
              </a:ext>
            </a:extLst>
          </p:cNvPr>
          <p:cNvPicPr>
            <a:picLocks noChangeAspect="1"/>
          </p:cNvPicPr>
          <p:nvPr/>
        </p:nvPicPr>
        <p:blipFill>
          <a:blip r:embed="rId2"/>
          <a:stretch>
            <a:fillRect/>
          </a:stretch>
        </p:blipFill>
        <p:spPr>
          <a:xfrm>
            <a:off x="4269427" y="1799944"/>
            <a:ext cx="6457950" cy="2200275"/>
          </a:xfrm>
          <a:prstGeom prst="rect">
            <a:avLst/>
          </a:prstGeom>
        </p:spPr>
      </p:pic>
    </p:spTree>
    <p:extLst>
      <p:ext uri="{BB962C8B-B14F-4D97-AF65-F5344CB8AC3E}">
        <p14:creationId xmlns:p14="http://schemas.microsoft.com/office/powerpoint/2010/main" val="1022190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581192" y="3986411"/>
            <a:ext cx="3568661" cy="1872388"/>
          </a:xfrm>
        </p:spPr>
        <p:txBody>
          <a:bodyPr/>
          <a:lstStyle/>
          <a:p>
            <a:r>
              <a:rPr lang="en-US" dirty="0"/>
              <a:t>Summary</a:t>
            </a:r>
          </a:p>
        </p:txBody>
      </p:sp>
      <p:pic>
        <p:nvPicPr>
          <p:cNvPr id="9" name="Picture Placeholder 8" descr="A person smiling for the camera&#10;">
            <a:extLst>
              <a:ext uri="{FF2B5EF4-FFF2-40B4-BE49-F238E27FC236}">
                <a16:creationId xmlns:a16="http://schemas.microsoft.com/office/drawing/2014/main" id="{0C4F09C2-CDF0-42F2-ACBE-48A7C5A3018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48056" y="768096"/>
            <a:ext cx="2578608" cy="2816352"/>
          </a:xfrm>
        </p:spPr>
      </p:pic>
      <p:pic>
        <p:nvPicPr>
          <p:cNvPr id="11" name="Picture Placeholder 10" descr="Two people looking at a paper&#10;">
            <a:extLst>
              <a:ext uri="{FF2B5EF4-FFF2-40B4-BE49-F238E27FC236}">
                <a16:creationId xmlns:a16="http://schemas.microsoft.com/office/drawing/2014/main" id="{CCB647CF-2AAB-45DF-86A9-63D8063F12E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352800" y="768096"/>
            <a:ext cx="2578608" cy="2816352"/>
          </a:xfrm>
        </p:spPr>
      </p:pic>
      <p:pic>
        <p:nvPicPr>
          <p:cNvPr id="13" name="Picture Placeholder 12" descr="A doctor with his arms crossed&#10;">
            <a:extLst>
              <a:ext uri="{FF2B5EF4-FFF2-40B4-BE49-F238E27FC236}">
                <a16:creationId xmlns:a16="http://schemas.microsoft.com/office/drawing/2014/main" id="{FEE47F26-5CCA-4F67-A13A-A48D1F2E9CA5}"/>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257544" y="768096"/>
            <a:ext cx="2578608" cy="2816352"/>
          </a:xfrm>
        </p:spPr>
      </p:pic>
      <p:pic>
        <p:nvPicPr>
          <p:cNvPr id="15" name="Picture Placeholder 14" descr="A picture containing a nurse and child">
            <a:extLst>
              <a:ext uri="{FF2B5EF4-FFF2-40B4-BE49-F238E27FC236}">
                <a16:creationId xmlns:a16="http://schemas.microsoft.com/office/drawing/2014/main" id="{75C485B9-17CC-4622-BC83-361CFF6D527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9161446" y="768096"/>
            <a:ext cx="2578608" cy="2816352"/>
          </a:xfrm>
        </p:spPr>
      </p:pic>
      <p:sp>
        <p:nvSpPr>
          <p:cNvPr id="3" name="Content Placeholder 2">
            <a:extLst>
              <a:ext uri="{FF2B5EF4-FFF2-40B4-BE49-F238E27FC236}">
                <a16:creationId xmlns:a16="http://schemas.microsoft.com/office/drawing/2014/main" id="{5DB065D3-BB45-4A0E-A1BC-1FAA24968BA8}"/>
              </a:ext>
            </a:extLst>
          </p:cNvPr>
          <p:cNvSpPr>
            <a:spLocks noGrp="1"/>
          </p:cNvSpPr>
          <p:nvPr>
            <p:ph idx="1"/>
          </p:nvPr>
        </p:nvSpPr>
        <p:spPr>
          <a:xfrm>
            <a:off x="4520392" y="3956050"/>
            <a:ext cx="7225075" cy="1902749"/>
          </a:xfrm>
        </p:spPr>
        <p:txBody>
          <a:bodyPr>
            <a:normAutofit fontScale="85000" lnSpcReduction="10000"/>
          </a:bodyPr>
          <a:lstStyle/>
          <a:p>
            <a:r>
              <a:rPr lang="en-US" dirty="0"/>
              <a:t>We had 2 or 3 key features that we wanted to predict with reasonably high accuracy , they were – ‘Emergency department indicator’ , ‘Total Charges’ and ‘Length of Stay’. We were able to predict 2 of these with reasonably high accuracy – </a:t>
            </a:r>
          </a:p>
          <a:p>
            <a:pPr marL="285750" indent="-285750">
              <a:buFont typeface="Wingdings" panose="05000000000000000000" pitchFamily="2" charset="2"/>
              <a:buChar char="q"/>
            </a:pPr>
            <a:r>
              <a:rPr lang="en-US" dirty="0"/>
              <a:t>‘Emergency department indicator’ = 92%</a:t>
            </a:r>
          </a:p>
          <a:p>
            <a:pPr marL="285750" indent="-285750">
              <a:buFont typeface="Wingdings" panose="05000000000000000000" pitchFamily="2" charset="2"/>
              <a:buChar char="q"/>
            </a:pPr>
            <a:r>
              <a:rPr lang="en-US" dirty="0"/>
              <a:t>‘Total charges’ = 52%</a:t>
            </a:r>
          </a:p>
          <a:p>
            <a:pPr marL="285750" indent="-285750">
              <a:buFont typeface="Wingdings" panose="05000000000000000000" pitchFamily="2" charset="2"/>
              <a:buChar char="q"/>
            </a:pPr>
            <a:r>
              <a:rPr lang="en-US" dirty="0"/>
              <a:t>‘Length of Stay’ = 82%</a:t>
            </a:r>
          </a:p>
        </p:txBody>
      </p:sp>
      <p:sp>
        <p:nvSpPr>
          <p:cNvPr id="16" name="Date Placeholder 15">
            <a:extLst>
              <a:ext uri="{FF2B5EF4-FFF2-40B4-BE49-F238E27FC236}">
                <a16:creationId xmlns:a16="http://schemas.microsoft.com/office/drawing/2014/main" id="{4F5324B1-1FAF-47A8-BB9C-C1DC70D7A183}"/>
              </a:ext>
            </a:extLst>
          </p:cNvPr>
          <p:cNvSpPr>
            <a:spLocks noGrp="1"/>
          </p:cNvSpPr>
          <p:nvPr>
            <p:ph type="dt" sz="half" idx="10"/>
          </p:nvPr>
        </p:nvSpPr>
        <p:spPr>
          <a:xfrm>
            <a:off x="7605951" y="6423914"/>
            <a:ext cx="2844799" cy="365125"/>
          </a:xfrm>
        </p:spPr>
        <p:txBody>
          <a:bodyPr/>
          <a:lstStyle/>
          <a:p>
            <a:r>
              <a:rPr lang="en-US" dirty="0"/>
              <a:t>2022</a:t>
            </a:r>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26</a:t>
            </a:fld>
            <a:endParaRPr lang="en-US" dirty="0"/>
          </a:p>
        </p:txBody>
      </p:sp>
    </p:spTree>
    <p:extLst>
      <p:ext uri="{BB962C8B-B14F-4D97-AF65-F5344CB8AC3E}">
        <p14:creationId xmlns:p14="http://schemas.microsoft.com/office/powerpoint/2010/main" val="275256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FB38-0113-4F80-BBD4-A9C97FF40720}"/>
              </a:ext>
            </a:extLst>
          </p:cNvPr>
          <p:cNvSpPr>
            <a:spLocks noGrp="1"/>
          </p:cNvSpPr>
          <p:nvPr>
            <p:ph type="title"/>
          </p:nvPr>
        </p:nvSpPr>
        <p:spPr>
          <a:xfrm>
            <a:off x="609906" y="702156"/>
            <a:ext cx="3568661" cy="1188720"/>
          </a:xfrm>
        </p:spPr>
        <p:txBody>
          <a:bodyPr/>
          <a:lstStyle/>
          <a:p>
            <a:r>
              <a:rPr lang="en-US" dirty="0"/>
              <a:t>Thank you</a:t>
            </a:r>
          </a:p>
        </p:txBody>
      </p:sp>
      <p:pic>
        <p:nvPicPr>
          <p:cNvPr id="6" name="Picture Placeholder 5" descr="A doctor talking to a patient&#10;">
            <a:extLst>
              <a:ext uri="{FF2B5EF4-FFF2-40B4-BE49-F238E27FC236}">
                <a16:creationId xmlns:a16="http://schemas.microsoft.com/office/drawing/2014/main" id="{AC4A1F6E-E065-4C87-B012-9FBDEC8C1E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657344" y="0"/>
            <a:ext cx="7534656" cy="6858000"/>
          </a:xfrm>
        </p:spPr>
      </p:pic>
    </p:spTree>
    <p:extLst>
      <p:ext uri="{BB962C8B-B14F-4D97-AF65-F5344CB8AC3E}">
        <p14:creationId xmlns:p14="http://schemas.microsoft.com/office/powerpoint/2010/main" val="2261619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730730"/>
            <a:ext cx="3475915" cy="1478341"/>
          </a:xfrm>
        </p:spPr>
        <p:txBody>
          <a:bodyPr/>
          <a:lstStyle/>
          <a:p>
            <a:r>
              <a:rPr lang="en-US" dirty="0" err="1"/>
              <a:t>IntRODUCTION</a:t>
            </a:r>
            <a:endParaRPr lang="en-US" dirty="0"/>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581192" y="2180496"/>
            <a:ext cx="3475915" cy="3678303"/>
          </a:xfrm>
        </p:spPr>
        <p:txBody>
          <a:bodyPr/>
          <a:lstStyle/>
          <a:p>
            <a:r>
              <a:rPr lang="en-US" dirty="0"/>
              <a:t>This is an predictive and descriptive analysis of the New York inpatient dataset. This was done in attempt to better understand the trends in healthcare data namely in total charges vs cost , length of stay compared to patient’s demographics. </a:t>
            </a:r>
          </a:p>
        </p:txBody>
      </p:sp>
      <p:pic>
        <p:nvPicPr>
          <p:cNvPr id="10" name="Picture Placeholder 9" descr="A doctor with his arms crossed">
            <a:extLst>
              <a:ext uri="{FF2B5EF4-FFF2-40B4-BE49-F238E27FC236}">
                <a16:creationId xmlns:a16="http://schemas.microsoft.com/office/drawing/2014/main" id="{24A8453A-33BC-42B9-9F32-A38E7F1AC274}"/>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4343400" y="4233672"/>
            <a:ext cx="3703320" cy="2139696"/>
          </a:xfrm>
        </p:spPr>
      </p:pic>
      <p:pic>
        <p:nvPicPr>
          <p:cNvPr id="12" name="Picture Placeholder 11" descr="A smiling doctor with a stethoscope and patient">
            <a:extLst>
              <a:ext uri="{FF2B5EF4-FFF2-40B4-BE49-F238E27FC236}">
                <a16:creationId xmlns:a16="http://schemas.microsoft.com/office/drawing/2014/main" id="{F2F92A19-D60A-4D6C-8103-E5036EBC089B}"/>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8046720" y="4233672"/>
            <a:ext cx="3703320" cy="2139696"/>
          </a:xfrm>
        </p:spPr>
      </p:pic>
      <p:sp>
        <p:nvSpPr>
          <p:cNvPr id="13" name="Date Placeholder 12">
            <a:extLst>
              <a:ext uri="{FF2B5EF4-FFF2-40B4-BE49-F238E27FC236}">
                <a16:creationId xmlns:a16="http://schemas.microsoft.com/office/drawing/2014/main" id="{0C174766-9DFA-4FE2-802E-A1E979457119}"/>
              </a:ext>
            </a:extLst>
          </p:cNvPr>
          <p:cNvSpPr>
            <a:spLocks noGrp="1"/>
          </p:cNvSpPr>
          <p:nvPr>
            <p:ph type="dt" sz="half" idx="10"/>
          </p:nvPr>
        </p:nvSpPr>
        <p:spPr>
          <a:xfrm>
            <a:off x="7605951" y="6423914"/>
            <a:ext cx="2844799" cy="365125"/>
          </a:xfrm>
        </p:spPr>
        <p:txBody>
          <a:bodyPr/>
          <a:lstStyle/>
          <a:p>
            <a:r>
              <a:rPr lang="en-US" dirty="0"/>
              <a:t>20XX</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dirty="0"/>
          </a:p>
        </p:txBody>
      </p:sp>
      <p:pic>
        <p:nvPicPr>
          <p:cNvPr id="17" name="Picture Placeholder 7" descr="doctor talking to patient">
            <a:extLst>
              <a:ext uri="{FF2B5EF4-FFF2-40B4-BE49-F238E27FC236}">
                <a16:creationId xmlns:a16="http://schemas.microsoft.com/office/drawing/2014/main" id="{86357C99-DEFC-4892-8C64-EF1482AB3E86}"/>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416" r="16416"/>
          <a:stretch/>
        </p:blipFill>
        <p:spPr>
          <a:xfrm>
            <a:off x="4241800" y="630238"/>
            <a:ext cx="7504113" cy="3521075"/>
          </a:xfrm>
          <a:prstGeom prst="rect">
            <a:avLst/>
          </a:prstGeom>
          <a:solidFill>
            <a:schemeClr val="accent2"/>
          </a:solidFill>
        </p:spPr>
      </p:pic>
    </p:spTree>
    <p:extLst>
      <p:ext uri="{BB962C8B-B14F-4D97-AF65-F5344CB8AC3E}">
        <p14:creationId xmlns:p14="http://schemas.microsoft.com/office/powerpoint/2010/main" val="398013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4489-FC73-422D-B916-0D61046F5294}"/>
              </a:ext>
            </a:extLst>
          </p:cNvPr>
          <p:cNvSpPr>
            <a:spLocks noGrp="1"/>
          </p:cNvSpPr>
          <p:nvPr>
            <p:ph type="ctrTitle"/>
          </p:nvPr>
        </p:nvSpPr>
        <p:spPr>
          <a:xfrm>
            <a:off x="599225" y="791968"/>
            <a:ext cx="10993549" cy="740998"/>
          </a:xfrm>
        </p:spPr>
        <p:txBody>
          <a:bodyPr>
            <a:normAutofit/>
          </a:bodyPr>
          <a:lstStyle/>
          <a:p>
            <a:r>
              <a:rPr lang="en-US" dirty="0"/>
              <a:t>About the dataset</a:t>
            </a:r>
          </a:p>
        </p:txBody>
      </p:sp>
      <p:sp>
        <p:nvSpPr>
          <p:cNvPr id="3" name="Subtitle 2">
            <a:extLst>
              <a:ext uri="{FF2B5EF4-FFF2-40B4-BE49-F238E27FC236}">
                <a16:creationId xmlns:a16="http://schemas.microsoft.com/office/drawing/2014/main" id="{0957B5A0-5976-4FBC-9F15-908902EAE359}"/>
              </a:ext>
            </a:extLst>
          </p:cNvPr>
          <p:cNvSpPr>
            <a:spLocks noGrp="1"/>
          </p:cNvSpPr>
          <p:nvPr>
            <p:ph type="subTitle" idx="1"/>
          </p:nvPr>
        </p:nvSpPr>
        <p:spPr>
          <a:xfrm>
            <a:off x="599225" y="2017060"/>
            <a:ext cx="10993546" cy="4048974"/>
          </a:xfrm>
        </p:spPr>
        <p:txBody>
          <a:bodyPr>
            <a:normAutofit/>
          </a:bodyPr>
          <a:lstStyle/>
          <a:p>
            <a:r>
              <a:rPr lang="en-US" dirty="0"/>
              <a:t>Dataset is from the year 2017 from the state of New York , it has information about all the hospitals in the 63 counties. Dataset has lot of features of interest from an analytic standpoint . Key features of interest that we have worked on in this project are as following –</a:t>
            </a:r>
          </a:p>
          <a:p>
            <a:pPr marL="285750" indent="-285750">
              <a:buFont typeface="Arial" panose="020B0604020202020204" pitchFamily="34" charset="0"/>
              <a:buChar char="•"/>
            </a:pPr>
            <a:r>
              <a:rPr lang="en-US" dirty="0"/>
              <a:t>Length of Stay</a:t>
            </a:r>
          </a:p>
          <a:p>
            <a:pPr marL="285750" indent="-285750">
              <a:buFont typeface="Arial" panose="020B0604020202020204" pitchFamily="34" charset="0"/>
              <a:buChar char="•"/>
            </a:pPr>
            <a:r>
              <a:rPr lang="en-US" dirty="0"/>
              <a:t>APR Severity of Illness</a:t>
            </a:r>
          </a:p>
          <a:p>
            <a:pPr marL="285750" indent="-285750">
              <a:buFont typeface="Arial" panose="020B0604020202020204" pitchFamily="34" charset="0"/>
              <a:buChar char="•"/>
            </a:pPr>
            <a:r>
              <a:rPr lang="en-US" dirty="0"/>
              <a:t>APR Risk of Mortality</a:t>
            </a:r>
          </a:p>
          <a:p>
            <a:pPr marL="285750" indent="-285750">
              <a:buFont typeface="Arial" panose="020B0604020202020204" pitchFamily="34" charset="0"/>
              <a:buChar char="•"/>
            </a:pPr>
            <a:r>
              <a:rPr lang="en-US" dirty="0"/>
              <a:t>Emergency department Indicator</a:t>
            </a:r>
          </a:p>
          <a:p>
            <a:pPr marL="285750" indent="-285750">
              <a:buFont typeface="Arial" panose="020B0604020202020204" pitchFamily="34" charset="0"/>
              <a:buChar char="•"/>
            </a:pPr>
            <a:r>
              <a:rPr lang="en-US" dirty="0"/>
              <a:t>Ethnicity</a:t>
            </a:r>
          </a:p>
          <a:p>
            <a:pPr marL="285750" indent="-285750">
              <a:buFont typeface="Arial" panose="020B0604020202020204" pitchFamily="34" charset="0"/>
              <a:buChar char="•"/>
            </a:pPr>
            <a:r>
              <a:rPr lang="en-US" dirty="0"/>
              <a:t>Race</a:t>
            </a:r>
          </a:p>
          <a:p>
            <a:pPr marL="285750" indent="-285750">
              <a:buFont typeface="Arial" panose="020B0604020202020204" pitchFamily="34" charset="0"/>
              <a:buChar char="•"/>
            </a:pPr>
            <a:r>
              <a:rPr lang="en-US" dirty="0"/>
              <a:t>Total Charges / Total Cost</a:t>
            </a:r>
          </a:p>
          <a:p>
            <a:endParaRPr lang="en-US" dirty="0"/>
          </a:p>
          <a:p>
            <a:endParaRPr lang="en-US" dirty="0"/>
          </a:p>
        </p:txBody>
      </p:sp>
    </p:spTree>
    <p:extLst>
      <p:ext uri="{BB962C8B-B14F-4D97-AF65-F5344CB8AC3E}">
        <p14:creationId xmlns:p14="http://schemas.microsoft.com/office/powerpoint/2010/main" val="172184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1029616" cy="987552"/>
          </a:xfrm>
        </p:spPr>
        <p:txBody>
          <a:bodyPr/>
          <a:lstStyle/>
          <a:p>
            <a:r>
              <a:rPr lang="en-US" dirty="0"/>
              <a:t>Descriptive analysis</a:t>
            </a:r>
          </a:p>
        </p:txBody>
      </p:sp>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a:xfrm>
            <a:off x="7605951" y="6423914"/>
            <a:ext cx="2844799" cy="365125"/>
          </a:xfrm>
        </p:spPr>
        <p:txBody>
          <a:bodyPr/>
          <a:lstStyle/>
          <a:p>
            <a:r>
              <a:rPr lang="en-US" dirty="0"/>
              <a:t>20XX</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5</a:t>
            </a:fld>
            <a:endParaRPr lang="en-US" dirty="0"/>
          </a:p>
        </p:txBody>
      </p:sp>
      <p:sp>
        <p:nvSpPr>
          <p:cNvPr id="5" name="TextBox 4">
            <a:extLst>
              <a:ext uri="{FF2B5EF4-FFF2-40B4-BE49-F238E27FC236}">
                <a16:creationId xmlns:a16="http://schemas.microsoft.com/office/drawing/2014/main" id="{7404E3DC-FB21-FCCD-58B3-236FAE127104}"/>
              </a:ext>
            </a:extLst>
          </p:cNvPr>
          <p:cNvSpPr txBox="1"/>
          <p:nvPr/>
        </p:nvSpPr>
        <p:spPr>
          <a:xfrm>
            <a:off x="815788" y="2160494"/>
            <a:ext cx="4482353" cy="2031325"/>
          </a:xfrm>
          <a:prstGeom prst="rect">
            <a:avLst/>
          </a:prstGeom>
          <a:noFill/>
        </p:spPr>
        <p:txBody>
          <a:bodyPr wrap="square" rtlCol="0">
            <a:spAutoFit/>
          </a:bodyPr>
          <a:lstStyle/>
          <a:p>
            <a:r>
              <a:rPr lang="en-IN" dirty="0"/>
              <a:t>This is a rough graph just to determine if Total charges(or costs) are somewhat proportional  to the duration of the stay. The coloured part of the graph represents the Number of cases.</a:t>
            </a:r>
          </a:p>
          <a:p>
            <a:r>
              <a:rPr lang="en-IN" dirty="0"/>
              <a:t>From this we can summarize that amount of patients that spend the most time in hospital range from 2-4 days peaking at 3.</a:t>
            </a:r>
          </a:p>
        </p:txBody>
      </p:sp>
      <p:pic>
        <p:nvPicPr>
          <p:cNvPr id="4" name="Picture 3">
            <a:extLst>
              <a:ext uri="{FF2B5EF4-FFF2-40B4-BE49-F238E27FC236}">
                <a16:creationId xmlns:a16="http://schemas.microsoft.com/office/drawing/2014/main" id="{4D60583F-C6DF-DD8A-DC26-791CCFFD6478}"/>
              </a:ext>
            </a:extLst>
          </p:cNvPr>
          <p:cNvPicPr>
            <a:picLocks noChangeAspect="1"/>
          </p:cNvPicPr>
          <p:nvPr/>
        </p:nvPicPr>
        <p:blipFill>
          <a:blip r:embed="rId2"/>
          <a:stretch>
            <a:fillRect/>
          </a:stretch>
        </p:blipFill>
        <p:spPr>
          <a:xfrm>
            <a:off x="6692754" y="1863631"/>
            <a:ext cx="4852837" cy="4609589"/>
          </a:xfrm>
          <a:prstGeom prst="rect">
            <a:avLst/>
          </a:prstGeom>
        </p:spPr>
      </p:pic>
    </p:spTree>
    <p:extLst>
      <p:ext uri="{BB962C8B-B14F-4D97-AF65-F5344CB8AC3E}">
        <p14:creationId xmlns:p14="http://schemas.microsoft.com/office/powerpoint/2010/main" val="278526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1029616" cy="987552"/>
          </a:xfrm>
        </p:spPr>
        <p:txBody>
          <a:bodyPr/>
          <a:lstStyle/>
          <a:p>
            <a:r>
              <a:rPr lang="en-US" dirty="0"/>
              <a:t>Descriptive analysis</a:t>
            </a:r>
          </a:p>
        </p:txBody>
      </p:sp>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a:xfrm>
            <a:off x="7605951" y="6423914"/>
            <a:ext cx="2844799" cy="365125"/>
          </a:xfrm>
        </p:spPr>
        <p:txBody>
          <a:bodyPr/>
          <a:lstStyle/>
          <a:p>
            <a:r>
              <a:rPr lang="en-US" dirty="0"/>
              <a:t>20XX</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6</a:t>
            </a:fld>
            <a:endParaRPr lang="en-US" dirty="0"/>
          </a:p>
        </p:txBody>
      </p:sp>
      <p:sp>
        <p:nvSpPr>
          <p:cNvPr id="18" name="TextBox 17">
            <a:extLst>
              <a:ext uri="{FF2B5EF4-FFF2-40B4-BE49-F238E27FC236}">
                <a16:creationId xmlns:a16="http://schemas.microsoft.com/office/drawing/2014/main" id="{7F4E1111-5245-ECD9-4EC7-A04CCA310552}"/>
              </a:ext>
            </a:extLst>
          </p:cNvPr>
          <p:cNvSpPr txBox="1"/>
          <p:nvPr/>
        </p:nvSpPr>
        <p:spPr>
          <a:xfrm>
            <a:off x="815788" y="2160494"/>
            <a:ext cx="4482353" cy="2031325"/>
          </a:xfrm>
          <a:prstGeom prst="rect">
            <a:avLst/>
          </a:prstGeom>
          <a:noFill/>
        </p:spPr>
        <p:txBody>
          <a:bodyPr wrap="square" rtlCol="0">
            <a:spAutoFit/>
          </a:bodyPr>
          <a:lstStyle/>
          <a:p>
            <a:r>
              <a:rPr lang="en-IN" dirty="0"/>
              <a:t>As we can see from the map there is a wide variety in the amount spent for operations across the counties. The most expensive being Manhattan at almost $30bn and the least expensive being </a:t>
            </a:r>
            <a:r>
              <a:rPr lang="en-IN" dirty="0" err="1"/>
              <a:t>Shyuler</a:t>
            </a:r>
            <a:r>
              <a:rPr lang="en-IN" dirty="0"/>
              <a:t> county with only $3.4 million being spent in the year of 2017 for hospital charges.</a:t>
            </a:r>
          </a:p>
        </p:txBody>
      </p:sp>
      <p:pic>
        <p:nvPicPr>
          <p:cNvPr id="6" name="Content Placeholder 5">
            <a:extLst>
              <a:ext uri="{FF2B5EF4-FFF2-40B4-BE49-F238E27FC236}">
                <a16:creationId xmlns:a16="http://schemas.microsoft.com/office/drawing/2014/main" id="{D90C0649-7162-E8F3-EACA-CBCAF875C3BA}"/>
              </a:ext>
            </a:extLst>
          </p:cNvPr>
          <p:cNvPicPr>
            <a:picLocks noGrp="1" noChangeAspect="1"/>
          </p:cNvPicPr>
          <p:nvPr>
            <p:ph idx="1"/>
          </p:nvPr>
        </p:nvPicPr>
        <p:blipFill>
          <a:blip r:embed="rId2"/>
          <a:stretch>
            <a:fillRect/>
          </a:stretch>
        </p:blipFill>
        <p:spPr>
          <a:xfrm>
            <a:off x="6158566" y="1225296"/>
            <a:ext cx="5739568" cy="4664516"/>
          </a:xfrm>
        </p:spPr>
      </p:pic>
    </p:spTree>
    <p:extLst>
      <p:ext uri="{BB962C8B-B14F-4D97-AF65-F5344CB8AC3E}">
        <p14:creationId xmlns:p14="http://schemas.microsoft.com/office/powerpoint/2010/main" val="1970384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1029616" cy="987552"/>
          </a:xfrm>
        </p:spPr>
        <p:txBody>
          <a:bodyPr/>
          <a:lstStyle/>
          <a:p>
            <a:r>
              <a:rPr lang="en-US" dirty="0"/>
              <a:t>Descriptive analysis</a:t>
            </a:r>
          </a:p>
        </p:txBody>
      </p:sp>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a:xfrm>
            <a:off x="7605951" y="6423914"/>
            <a:ext cx="2844799" cy="365125"/>
          </a:xfrm>
        </p:spPr>
        <p:txBody>
          <a:bodyPr/>
          <a:lstStyle/>
          <a:p>
            <a:r>
              <a:rPr lang="en-US" dirty="0"/>
              <a:t>20XX</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7</a:t>
            </a:fld>
            <a:endParaRPr lang="en-US" dirty="0"/>
          </a:p>
        </p:txBody>
      </p:sp>
      <p:pic>
        <p:nvPicPr>
          <p:cNvPr id="14" name="Content Placeholder 13">
            <a:extLst>
              <a:ext uri="{FF2B5EF4-FFF2-40B4-BE49-F238E27FC236}">
                <a16:creationId xmlns:a16="http://schemas.microsoft.com/office/drawing/2014/main" id="{1F37B24D-2B25-4BF5-2F32-5708BC5A0B81}"/>
              </a:ext>
            </a:extLst>
          </p:cNvPr>
          <p:cNvPicPr>
            <a:picLocks noGrp="1" noChangeAspect="1"/>
          </p:cNvPicPr>
          <p:nvPr>
            <p:ph idx="1"/>
          </p:nvPr>
        </p:nvPicPr>
        <p:blipFill>
          <a:blip r:embed="rId2"/>
          <a:stretch>
            <a:fillRect/>
          </a:stretch>
        </p:blipFill>
        <p:spPr>
          <a:xfrm>
            <a:off x="6376833" y="995082"/>
            <a:ext cx="3958651" cy="5360382"/>
          </a:xfrm>
        </p:spPr>
      </p:pic>
      <p:sp>
        <p:nvSpPr>
          <p:cNvPr id="18" name="TextBox 17">
            <a:extLst>
              <a:ext uri="{FF2B5EF4-FFF2-40B4-BE49-F238E27FC236}">
                <a16:creationId xmlns:a16="http://schemas.microsoft.com/office/drawing/2014/main" id="{7F4E1111-5245-ECD9-4EC7-A04CCA310552}"/>
              </a:ext>
            </a:extLst>
          </p:cNvPr>
          <p:cNvSpPr txBox="1"/>
          <p:nvPr/>
        </p:nvSpPr>
        <p:spPr>
          <a:xfrm>
            <a:off x="815788" y="2160494"/>
            <a:ext cx="4482353" cy="2308324"/>
          </a:xfrm>
          <a:prstGeom prst="rect">
            <a:avLst/>
          </a:prstGeom>
          <a:noFill/>
        </p:spPr>
        <p:txBody>
          <a:bodyPr wrap="square" rtlCol="0">
            <a:spAutoFit/>
          </a:bodyPr>
          <a:lstStyle/>
          <a:p>
            <a:r>
              <a:rPr lang="en-IN" dirty="0"/>
              <a:t>We notice a trend in the Age vs Severity of Cases.</a:t>
            </a:r>
          </a:p>
          <a:p>
            <a:r>
              <a:rPr lang="en-IN" dirty="0"/>
              <a:t>At younger age groups , </a:t>
            </a:r>
            <a:r>
              <a:rPr lang="en-IN" dirty="0" err="1"/>
              <a:t>ie</a:t>
            </a:r>
            <a:r>
              <a:rPr lang="en-IN" dirty="0"/>
              <a:t>. 0 to 17 ‘minor’ incidents seem to occur the most.</a:t>
            </a:r>
          </a:p>
          <a:p>
            <a:r>
              <a:rPr lang="en-IN" dirty="0"/>
              <a:t>At 70 or more ‘moderate’ and ‘major’ cases seem to dominate the cases for our dataset.</a:t>
            </a:r>
          </a:p>
          <a:p>
            <a:r>
              <a:rPr lang="en-IN" dirty="0"/>
              <a:t>We can safely say from the data that they are inversely proportional to each other.</a:t>
            </a:r>
          </a:p>
        </p:txBody>
      </p:sp>
    </p:spTree>
    <p:extLst>
      <p:ext uri="{BB962C8B-B14F-4D97-AF65-F5344CB8AC3E}">
        <p14:creationId xmlns:p14="http://schemas.microsoft.com/office/powerpoint/2010/main" val="355125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1029616" cy="987552"/>
          </a:xfrm>
        </p:spPr>
        <p:txBody>
          <a:bodyPr/>
          <a:lstStyle/>
          <a:p>
            <a:r>
              <a:rPr lang="en-US" dirty="0"/>
              <a:t>Descriptive analysis</a:t>
            </a:r>
          </a:p>
        </p:txBody>
      </p:sp>
      <p:sp>
        <p:nvSpPr>
          <p:cNvPr id="7" name="Date Placeholder 6">
            <a:extLst>
              <a:ext uri="{FF2B5EF4-FFF2-40B4-BE49-F238E27FC236}">
                <a16:creationId xmlns:a16="http://schemas.microsoft.com/office/drawing/2014/main" id="{11EA4786-0B7C-4A96-8541-BEB665948AE4}"/>
              </a:ext>
            </a:extLst>
          </p:cNvPr>
          <p:cNvSpPr>
            <a:spLocks noGrp="1"/>
          </p:cNvSpPr>
          <p:nvPr>
            <p:ph type="dt" sz="half" idx="10"/>
          </p:nvPr>
        </p:nvSpPr>
        <p:spPr>
          <a:xfrm>
            <a:off x="7605951" y="6423914"/>
            <a:ext cx="2844799" cy="365125"/>
          </a:xfrm>
        </p:spPr>
        <p:txBody>
          <a:bodyPr/>
          <a:lstStyle/>
          <a:p>
            <a:r>
              <a:rPr lang="en-US" dirty="0"/>
              <a:t>20XX</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8</a:t>
            </a:fld>
            <a:endParaRPr lang="en-US" dirty="0"/>
          </a:p>
        </p:txBody>
      </p:sp>
      <p:sp>
        <p:nvSpPr>
          <p:cNvPr id="18" name="TextBox 17">
            <a:extLst>
              <a:ext uri="{FF2B5EF4-FFF2-40B4-BE49-F238E27FC236}">
                <a16:creationId xmlns:a16="http://schemas.microsoft.com/office/drawing/2014/main" id="{7F4E1111-5245-ECD9-4EC7-A04CCA310552}"/>
              </a:ext>
            </a:extLst>
          </p:cNvPr>
          <p:cNvSpPr txBox="1"/>
          <p:nvPr/>
        </p:nvSpPr>
        <p:spPr>
          <a:xfrm>
            <a:off x="815788" y="2160494"/>
            <a:ext cx="4482353" cy="1477328"/>
          </a:xfrm>
          <a:prstGeom prst="rect">
            <a:avLst/>
          </a:prstGeom>
          <a:noFill/>
        </p:spPr>
        <p:txBody>
          <a:bodyPr wrap="square" rtlCol="0">
            <a:spAutoFit/>
          </a:bodyPr>
          <a:lstStyle/>
          <a:p>
            <a:r>
              <a:rPr lang="en-IN" dirty="0"/>
              <a:t>We can also notice that gender does not seem to influence expenditure on healthcare , the expenditure is split almost evenly between both male and female at $57bn and $59bn respectively. </a:t>
            </a:r>
          </a:p>
        </p:txBody>
      </p:sp>
      <p:pic>
        <p:nvPicPr>
          <p:cNvPr id="11" name="Picture 10">
            <a:extLst>
              <a:ext uri="{FF2B5EF4-FFF2-40B4-BE49-F238E27FC236}">
                <a16:creationId xmlns:a16="http://schemas.microsoft.com/office/drawing/2014/main" id="{72258FB8-7C5E-7FDD-1EED-8CF909D2D475}"/>
              </a:ext>
            </a:extLst>
          </p:cNvPr>
          <p:cNvPicPr>
            <a:picLocks noChangeAspect="1"/>
          </p:cNvPicPr>
          <p:nvPr/>
        </p:nvPicPr>
        <p:blipFill>
          <a:blip r:embed="rId2"/>
          <a:stretch>
            <a:fillRect/>
          </a:stretch>
        </p:blipFill>
        <p:spPr>
          <a:xfrm>
            <a:off x="7071100" y="597050"/>
            <a:ext cx="4482353" cy="6191989"/>
          </a:xfrm>
          <a:prstGeom prst="rect">
            <a:avLst/>
          </a:prstGeom>
        </p:spPr>
      </p:pic>
    </p:spTree>
    <p:extLst>
      <p:ext uri="{BB962C8B-B14F-4D97-AF65-F5344CB8AC3E}">
        <p14:creationId xmlns:p14="http://schemas.microsoft.com/office/powerpoint/2010/main" val="3457731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E4ED-A01E-4EEE-BAB3-F66C86F21672}"/>
              </a:ext>
            </a:extLst>
          </p:cNvPr>
          <p:cNvSpPr>
            <a:spLocks noGrp="1"/>
          </p:cNvSpPr>
          <p:nvPr>
            <p:ph type="title"/>
          </p:nvPr>
        </p:nvSpPr>
        <p:spPr>
          <a:xfrm>
            <a:off x="581192" y="731520"/>
            <a:ext cx="11029616" cy="987552"/>
          </a:xfrm>
        </p:spPr>
        <p:txBody>
          <a:bodyPr/>
          <a:lstStyle/>
          <a:p>
            <a:r>
              <a:rPr lang="en-US" dirty="0"/>
              <a:t>Descriptive analysis</a:t>
            </a:r>
          </a:p>
        </p:txBody>
      </p:sp>
      <p:sp>
        <p:nvSpPr>
          <p:cNvPr id="9" name="Slide Number Placeholder 8">
            <a:extLst>
              <a:ext uri="{FF2B5EF4-FFF2-40B4-BE49-F238E27FC236}">
                <a16:creationId xmlns:a16="http://schemas.microsoft.com/office/drawing/2014/main" id="{E23FACE5-0C67-483B-8BC7-0D4E6D6230E6}"/>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9</a:t>
            </a:fld>
            <a:endParaRPr lang="en-US" dirty="0"/>
          </a:p>
        </p:txBody>
      </p:sp>
      <p:sp>
        <p:nvSpPr>
          <p:cNvPr id="18" name="TextBox 17">
            <a:extLst>
              <a:ext uri="{FF2B5EF4-FFF2-40B4-BE49-F238E27FC236}">
                <a16:creationId xmlns:a16="http://schemas.microsoft.com/office/drawing/2014/main" id="{7F4E1111-5245-ECD9-4EC7-A04CCA310552}"/>
              </a:ext>
            </a:extLst>
          </p:cNvPr>
          <p:cNvSpPr txBox="1"/>
          <p:nvPr/>
        </p:nvSpPr>
        <p:spPr>
          <a:xfrm>
            <a:off x="460925" y="2026023"/>
            <a:ext cx="4482353" cy="1477328"/>
          </a:xfrm>
          <a:prstGeom prst="rect">
            <a:avLst/>
          </a:prstGeom>
          <a:noFill/>
        </p:spPr>
        <p:txBody>
          <a:bodyPr wrap="square" rtlCol="0">
            <a:spAutoFit/>
          </a:bodyPr>
          <a:lstStyle/>
          <a:p>
            <a:r>
              <a:rPr lang="en-IN" dirty="0"/>
              <a:t>The most common diagnosis in the 2017 is a close contest between Diseases of Musculoskeletal system , Circulatory system and Pregnancy related. They each all have around 45k cases each.</a:t>
            </a:r>
          </a:p>
        </p:txBody>
      </p:sp>
      <p:pic>
        <p:nvPicPr>
          <p:cNvPr id="12" name="Picture 11">
            <a:extLst>
              <a:ext uri="{FF2B5EF4-FFF2-40B4-BE49-F238E27FC236}">
                <a16:creationId xmlns:a16="http://schemas.microsoft.com/office/drawing/2014/main" id="{128EFA95-7E69-080E-43A6-E0A5A3F8D92E}"/>
              </a:ext>
            </a:extLst>
          </p:cNvPr>
          <p:cNvPicPr>
            <a:picLocks noChangeAspect="1"/>
          </p:cNvPicPr>
          <p:nvPr/>
        </p:nvPicPr>
        <p:blipFill>
          <a:blip r:embed="rId2"/>
          <a:stretch>
            <a:fillRect/>
          </a:stretch>
        </p:blipFill>
        <p:spPr>
          <a:xfrm>
            <a:off x="4823011" y="814774"/>
            <a:ext cx="7044162" cy="5791702"/>
          </a:xfrm>
          <a:prstGeom prst="rect">
            <a:avLst/>
          </a:prstGeom>
        </p:spPr>
      </p:pic>
    </p:spTree>
    <p:extLst>
      <p:ext uri="{BB962C8B-B14F-4D97-AF65-F5344CB8AC3E}">
        <p14:creationId xmlns:p14="http://schemas.microsoft.com/office/powerpoint/2010/main" val="3025894510"/>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_Win32_JB_SL_v2.potx" id="{1C1B9226-0BCF-4F11-8C9C-4780CC1ABB3B}" vid="{6B91BC45-CF1E-4756-9009-7BE00F9B25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470C9DA-ADC8-49D9-B223-6D54C6FB7BE0}">
  <ds:schemaRefs>
    <ds:schemaRef ds:uri="http://schemas.microsoft.com/sharepoint/v3/contenttype/forms"/>
  </ds:schemaRefs>
</ds:datastoreItem>
</file>

<file path=customXml/itemProps2.xml><?xml version="1.0" encoding="utf-8"?>
<ds:datastoreItem xmlns:ds="http://schemas.openxmlformats.org/officeDocument/2006/customXml" ds:itemID="{54608ECE-840A-4514-AD05-0950FC5D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333985-6DEC-4BB6-B360-FFFEFA02249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Dividend design</Template>
  <TotalTime>396</TotalTime>
  <Words>1264</Words>
  <Application>Microsoft Office PowerPoint</Application>
  <PresentationFormat>Widescreen</PresentationFormat>
  <Paragraphs>127</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Gill Sans MT</vt:lpstr>
      <vt:lpstr>Wingdings</vt:lpstr>
      <vt:lpstr>Wingdings 2</vt:lpstr>
      <vt:lpstr>DividendVTI</vt:lpstr>
      <vt:lpstr>DAB 304 HEALTHCARE PROJECT</vt:lpstr>
      <vt:lpstr>Agenda </vt:lpstr>
      <vt:lpstr>IntRODUCTION</vt:lpstr>
      <vt:lpstr>About the dataset</vt:lpstr>
      <vt:lpstr>Descriptive analysis</vt:lpstr>
      <vt:lpstr>Descriptive analysis</vt:lpstr>
      <vt:lpstr>Descriptive analysis</vt:lpstr>
      <vt:lpstr>Descriptive analysis</vt:lpstr>
      <vt:lpstr>Descriptive analysis</vt:lpstr>
      <vt:lpstr>Descriptive analysis</vt:lpstr>
      <vt:lpstr>Analyzing the outlier</vt:lpstr>
      <vt:lpstr>Analyzing the outlier</vt:lpstr>
      <vt:lpstr>Analysis the outlier</vt:lpstr>
      <vt:lpstr>Predictive analysis </vt:lpstr>
      <vt:lpstr>Data cleaning &amp; data pre-processing</vt:lpstr>
      <vt:lpstr>Co-relation</vt:lpstr>
      <vt:lpstr>Linear regression</vt:lpstr>
      <vt:lpstr>KNN analysis</vt:lpstr>
      <vt:lpstr>KNN analysis</vt:lpstr>
      <vt:lpstr>Pycaret for regression analysis</vt:lpstr>
      <vt:lpstr>Further pycaret analysis</vt:lpstr>
      <vt:lpstr>Further pycaret analysis</vt:lpstr>
      <vt:lpstr>Further pycaret analysis</vt:lpstr>
      <vt:lpstr>Further pycaret analysis</vt:lpstr>
      <vt:lpstr>Further pycaret analysis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DAB 304 HEALTHCARE PROJECT</dc:title>
  <dc:creator>Ravi</dc:creator>
  <cp:lastModifiedBy>Ravi</cp:lastModifiedBy>
  <cp:revision>3</cp:revision>
  <dcterms:created xsi:type="dcterms:W3CDTF">2022-12-08T21:05:00Z</dcterms:created>
  <dcterms:modified xsi:type="dcterms:W3CDTF">2022-12-09T03:41:27Z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